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90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72" r:id="rId35"/>
  </p:sldIdLst>
  <p:sldSz cx="12192000" cy="6858000"/>
  <p:notesSz cx="12192000" cy="6858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074" autoAdjust="0"/>
    <p:restoredTop sz="94660"/>
  </p:normalViewPr>
  <p:slideViewPr>
    <p:cSldViewPr>
      <p:cViewPr varScale="1">
        <p:scale>
          <a:sx n="61" d="100"/>
          <a:sy n="61" d="100"/>
        </p:scale>
        <p:origin x="60" y="27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383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02271"/>
            <a:ext cx="12192000" cy="6455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7723" y="1203694"/>
            <a:ext cx="3776553" cy="1129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901" y="1824482"/>
            <a:ext cx="10204196" cy="2696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fdl.noaa.gov/global-warming-and-hurricanes/" TargetMode="Externa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8366" y="2768600"/>
            <a:ext cx="51663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1580" algn="l"/>
                <a:tab pos="2411730" algn="l"/>
              </a:tabLst>
            </a:pPr>
            <a:r>
              <a:rPr sz="5400" spc="-5" dirty="0">
                <a:solidFill>
                  <a:srgbClr val="000000"/>
                </a:solidFill>
                <a:latin typeface="Times New Roman"/>
                <a:cs typeface="Times New Roman"/>
              </a:rPr>
              <a:t>Are	you	Prepared?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9911" y="4578350"/>
            <a:ext cx="2065655" cy="170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715" indent="-273050">
              <a:lnSpc>
                <a:spcPct val="114799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Pablo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Rodriguez  </a:t>
            </a:r>
            <a:r>
              <a:rPr sz="2400" spc="-40" dirty="0">
                <a:latin typeface="Times New Roman"/>
                <a:cs typeface="Times New Roman"/>
              </a:rPr>
              <a:t>Vice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President</a:t>
            </a:r>
          </a:p>
          <a:p>
            <a:pPr marL="1106170">
              <a:lnSpc>
                <a:spcPct val="100000"/>
              </a:lnSpc>
              <a:spcBef>
                <a:spcPts val="425"/>
              </a:spcBef>
            </a:pPr>
            <a:r>
              <a:rPr sz="2400" spc="-5" dirty="0">
                <a:latin typeface="Times New Roman"/>
                <a:cs typeface="Times New Roman"/>
              </a:rPr>
              <a:t>P</a:t>
            </a:r>
            <a:r>
              <a:rPr sz="2400" spc="-150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TLD</a:t>
            </a:r>
          </a:p>
          <a:p>
            <a:pPr marL="113664">
              <a:lnSpc>
                <a:spcPct val="100000"/>
              </a:lnSpc>
              <a:spcBef>
                <a:spcPts val="420"/>
              </a:spcBef>
            </a:pPr>
            <a:r>
              <a:rPr sz="2400" spc="-5" dirty="0">
                <a:latin typeface="Times New Roman"/>
                <a:cs typeface="Times New Roman"/>
              </a:rPr>
              <a:t>March </a:t>
            </a:r>
            <a:r>
              <a:rPr sz="2400" spc="-5" dirty="0" smtClean="0">
                <a:latin typeface="Times New Roman"/>
                <a:cs typeface="Times New Roman"/>
              </a:rPr>
              <a:t>1</a:t>
            </a:r>
            <a:r>
              <a:rPr lang="en-US" sz="2400" spc="-5" dirty="0" smtClean="0">
                <a:latin typeface="Times New Roman"/>
                <a:cs typeface="Times New Roman"/>
              </a:rPr>
              <a:t>0</a:t>
            </a:r>
            <a:r>
              <a:rPr sz="2400" spc="-5" dirty="0" smtClean="0">
                <a:latin typeface="Times New Roman"/>
                <a:cs typeface="Times New Roman"/>
              </a:rPr>
              <a:t>,</a:t>
            </a:r>
            <a:r>
              <a:rPr sz="2400" spc="-40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2018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9090" y="198881"/>
            <a:ext cx="6304788" cy="6305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79" y="109726"/>
            <a:ext cx="11801856" cy="6638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" y="0"/>
            <a:ext cx="1215770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44018"/>
            <a:ext cx="11647170" cy="6554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723" y="4520946"/>
            <a:ext cx="6697980" cy="1878330"/>
          </a:xfrm>
          <a:custGeom>
            <a:avLst/>
            <a:gdLst/>
            <a:ahLst/>
            <a:cxnLst/>
            <a:rect l="l" t="t" r="r" b="b"/>
            <a:pathLst>
              <a:path w="6697980" h="1878329">
                <a:moveTo>
                  <a:pt x="0" y="1878329"/>
                </a:moveTo>
                <a:lnTo>
                  <a:pt x="6697980" y="1878329"/>
                </a:lnTo>
                <a:lnTo>
                  <a:pt x="6697980" y="0"/>
                </a:lnTo>
                <a:lnTo>
                  <a:pt x="0" y="0"/>
                </a:lnTo>
                <a:lnTo>
                  <a:pt x="0" y="187832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5325" y="2856912"/>
            <a:ext cx="1643380" cy="1152525"/>
          </a:xfrm>
          <a:custGeom>
            <a:avLst/>
            <a:gdLst/>
            <a:ahLst/>
            <a:cxnLst/>
            <a:rect l="l" t="t" r="r" b="b"/>
            <a:pathLst>
              <a:path w="1643379" h="1152525">
                <a:moveTo>
                  <a:pt x="151127" y="411875"/>
                </a:moveTo>
                <a:lnTo>
                  <a:pt x="0" y="555677"/>
                </a:lnTo>
                <a:lnTo>
                  <a:pt x="581398" y="1152186"/>
                </a:lnTo>
                <a:lnTo>
                  <a:pt x="734303" y="1010160"/>
                </a:lnTo>
                <a:lnTo>
                  <a:pt x="893533" y="859257"/>
                </a:lnTo>
                <a:lnTo>
                  <a:pt x="588509" y="859257"/>
                </a:lnTo>
                <a:lnTo>
                  <a:pt x="151127" y="411875"/>
                </a:lnTo>
                <a:close/>
              </a:path>
              <a:path w="1643379" h="1152525">
                <a:moveTo>
                  <a:pt x="1498833" y="0"/>
                </a:moveTo>
                <a:lnTo>
                  <a:pt x="588509" y="859257"/>
                </a:lnTo>
                <a:lnTo>
                  <a:pt x="893533" y="859257"/>
                </a:lnTo>
                <a:lnTo>
                  <a:pt x="1642849" y="149127"/>
                </a:lnTo>
                <a:lnTo>
                  <a:pt x="149883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1772" y="450341"/>
            <a:ext cx="4403090" cy="3918585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6750">
              <a:latin typeface="Times New Roman"/>
              <a:cs typeface="Times New Roman"/>
            </a:endParaRPr>
          </a:p>
          <a:p>
            <a:pPr marL="403860">
              <a:lnSpc>
                <a:spcPts val="5015"/>
              </a:lnSpc>
            </a:pPr>
            <a:r>
              <a:rPr sz="4400" spc="-180" dirty="0">
                <a:solidFill>
                  <a:srgbClr val="FFFFFF"/>
                </a:solidFill>
                <a:latin typeface="Times New Roman"/>
                <a:cs typeface="Times New Roman"/>
              </a:rPr>
              <a:t>We</a:t>
            </a:r>
            <a:r>
              <a:rPr sz="4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Times New Roman"/>
                <a:cs typeface="Times New Roman"/>
              </a:rPr>
              <a:t>MUST</a:t>
            </a:r>
            <a:endParaRPr sz="4400">
              <a:latin typeface="Times New Roman"/>
              <a:cs typeface="Times New Roman"/>
            </a:endParaRPr>
          </a:p>
          <a:p>
            <a:pPr marL="403860" marR="1416050">
              <a:lnSpc>
                <a:spcPts val="4750"/>
              </a:lnSpc>
              <a:spcBef>
                <a:spcPts val="335"/>
              </a:spcBef>
            </a:pPr>
            <a:r>
              <a:rPr sz="4400" spc="-5" dirty="0">
                <a:solidFill>
                  <a:srgbClr val="FFFFFF"/>
                </a:solidFill>
                <a:latin typeface="Times New Roman"/>
                <a:cs typeface="Times New Roman"/>
              </a:rPr>
              <a:t>Understand  that….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1390" y="450341"/>
            <a:ext cx="4422140" cy="5949315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Times New Roman"/>
              <a:cs typeface="Times New Roman"/>
            </a:endParaRPr>
          </a:p>
          <a:p>
            <a:pPr marL="666750" marR="450215" indent="-228600">
              <a:lnSpc>
                <a:spcPct val="90000"/>
              </a:lnSpc>
              <a:buFont typeface="Arial"/>
              <a:buChar char="•"/>
              <a:tabLst>
                <a:tab pos="666750" algn="l"/>
                <a:tab pos="667385" algn="l"/>
              </a:tabLst>
            </a:pPr>
            <a:r>
              <a:rPr sz="2000" spc="-5" dirty="0">
                <a:latin typeface="Times New Roman"/>
                <a:cs typeface="Times New Roman"/>
              </a:rPr>
              <a:t>The Latin American and  Caribbean Regions are highly  vulnerable to natural disasters.  (e.g.: Earthquakes, tsunamis and  hurricanes)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5790" y="4537709"/>
            <a:ext cx="3184398" cy="1879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9011" y="450341"/>
            <a:ext cx="2115312" cy="1898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91355" y="4537709"/>
            <a:ext cx="2982468" cy="187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546" y="4839"/>
            <a:ext cx="586740" cy="0"/>
          </a:xfrm>
          <a:custGeom>
            <a:avLst/>
            <a:gdLst/>
            <a:ahLst/>
            <a:cxnLst/>
            <a:rect l="l" t="t" r="r" b="b"/>
            <a:pathLst>
              <a:path w="586740">
                <a:moveTo>
                  <a:pt x="0" y="0"/>
                </a:moveTo>
                <a:lnTo>
                  <a:pt x="586238" y="0"/>
                </a:lnTo>
              </a:path>
            </a:pathLst>
          </a:custGeom>
          <a:ln w="19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7291" y="91947"/>
            <a:ext cx="44259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082" y="0"/>
                </a:lnTo>
              </a:path>
            </a:pathLst>
          </a:custGeom>
          <a:ln w="38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10946" y="0"/>
            <a:ext cx="128270" cy="768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50" i="1" spc="-545" dirty="0">
                <a:solidFill>
                  <a:srgbClr val="909CA5"/>
                </a:solidFill>
                <a:latin typeface="Arial"/>
                <a:cs typeface="Arial"/>
              </a:rPr>
              <a:t>I</a:t>
            </a:r>
            <a:endParaRPr sz="4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7184" y="384556"/>
            <a:ext cx="5672455" cy="5769610"/>
          </a:xfrm>
          <a:custGeom>
            <a:avLst/>
            <a:gdLst/>
            <a:ahLst/>
            <a:cxnLst/>
            <a:rect l="l" t="t" r="r" b="b"/>
            <a:pathLst>
              <a:path w="5672455" h="5769610">
                <a:moveTo>
                  <a:pt x="0" y="5769610"/>
                </a:moveTo>
                <a:lnTo>
                  <a:pt x="5671947" y="5769610"/>
                </a:lnTo>
                <a:lnTo>
                  <a:pt x="5671947" y="0"/>
                </a:lnTo>
                <a:lnTo>
                  <a:pt x="0" y="0"/>
                </a:lnTo>
                <a:lnTo>
                  <a:pt x="0" y="5769610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3558" y="6269735"/>
            <a:ext cx="5862955" cy="0"/>
          </a:xfrm>
          <a:custGeom>
            <a:avLst/>
            <a:gdLst/>
            <a:ahLst/>
            <a:cxnLst/>
            <a:rect l="l" t="t" r="r" b="b"/>
            <a:pathLst>
              <a:path w="5862955">
                <a:moveTo>
                  <a:pt x="0" y="0"/>
                </a:moveTo>
                <a:lnTo>
                  <a:pt x="586282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6283" y="282956"/>
            <a:ext cx="0" cy="5974080"/>
          </a:xfrm>
          <a:custGeom>
            <a:avLst/>
            <a:gdLst/>
            <a:ahLst/>
            <a:cxnLst/>
            <a:rect l="l" t="t" r="r" b="b"/>
            <a:pathLst>
              <a:path h="5974080">
                <a:moveTo>
                  <a:pt x="0" y="0"/>
                </a:moveTo>
                <a:lnTo>
                  <a:pt x="0" y="5974080"/>
                </a:lnTo>
              </a:path>
            </a:pathLst>
          </a:custGeom>
          <a:ln w="25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3558" y="270256"/>
            <a:ext cx="5862955" cy="0"/>
          </a:xfrm>
          <a:custGeom>
            <a:avLst/>
            <a:gdLst/>
            <a:ahLst/>
            <a:cxnLst/>
            <a:rect l="l" t="t" r="r" b="b"/>
            <a:pathLst>
              <a:path w="5862955">
                <a:moveTo>
                  <a:pt x="0" y="0"/>
                </a:moveTo>
                <a:lnTo>
                  <a:pt x="586282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23685" y="282956"/>
            <a:ext cx="0" cy="5974080"/>
          </a:xfrm>
          <a:custGeom>
            <a:avLst/>
            <a:gdLst/>
            <a:ahLst/>
            <a:cxnLst/>
            <a:rect l="l" t="t" r="r" b="b"/>
            <a:pathLst>
              <a:path h="5974080">
                <a:moveTo>
                  <a:pt x="0" y="0"/>
                </a:moveTo>
                <a:lnTo>
                  <a:pt x="0" y="597352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4459" y="6192901"/>
            <a:ext cx="5761355" cy="0"/>
          </a:xfrm>
          <a:custGeom>
            <a:avLst/>
            <a:gdLst/>
            <a:ahLst/>
            <a:cxnLst/>
            <a:rect l="l" t="t" r="r" b="b"/>
            <a:pathLst>
              <a:path w="5761355">
                <a:moveTo>
                  <a:pt x="0" y="0"/>
                </a:moveTo>
                <a:lnTo>
                  <a:pt x="5760999" y="0"/>
                </a:lnTo>
              </a:path>
            </a:pathLst>
          </a:custGeom>
          <a:ln w="77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635" y="384556"/>
            <a:ext cx="0" cy="5769610"/>
          </a:xfrm>
          <a:custGeom>
            <a:avLst/>
            <a:gdLst/>
            <a:ahLst/>
            <a:cxnLst/>
            <a:rect l="l" t="t" r="r" b="b"/>
            <a:pathLst>
              <a:path h="5769610">
                <a:moveTo>
                  <a:pt x="0" y="0"/>
                </a:moveTo>
                <a:lnTo>
                  <a:pt x="0" y="5769610"/>
                </a:lnTo>
              </a:path>
            </a:pathLst>
          </a:custGeom>
          <a:ln w="763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459" y="346456"/>
            <a:ext cx="5761355" cy="0"/>
          </a:xfrm>
          <a:custGeom>
            <a:avLst/>
            <a:gdLst/>
            <a:ahLst/>
            <a:cxnLst/>
            <a:rect l="l" t="t" r="r" b="b"/>
            <a:pathLst>
              <a:path w="5761355">
                <a:moveTo>
                  <a:pt x="0" y="0"/>
                </a:moveTo>
                <a:lnTo>
                  <a:pt x="5760999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47295" y="384809"/>
            <a:ext cx="0" cy="5770245"/>
          </a:xfrm>
          <a:custGeom>
            <a:avLst/>
            <a:gdLst/>
            <a:ahLst/>
            <a:cxnLst/>
            <a:rect l="l" t="t" r="r" b="b"/>
            <a:pathLst>
              <a:path h="5770245">
                <a:moveTo>
                  <a:pt x="0" y="0"/>
                </a:moveTo>
                <a:lnTo>
                  <a:pt x="0" y="5769864"/>
                </a:lnTo>
              </a:path>
            </a:pathLst>
          </a:custGeom>
          <a:ln w="763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3722" y="669290"/>
            <a:ext cx="4761865" cy="12211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2540" algn="ctr">
              <a:lnSpc>
                <a:spcPts val="3020"/>
              </a:lnSpc>
              <a:spcBef>
                <a:spcPts val="484"/>
              </a:spcBef>
            </a:pPr>
            <a:r>
              <a:rPr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Lessons learned </a:t>
            </a:r>
            <a:r>
              <a:rPr sz="2800" b="1" spc="-15" dirty="0">
                <a:solidFill>
                  <a:srgbClr val="000000"/>
                </a:solidFill>
                <a:latin typeface="Times New Roman"/>
                <a:cs typeface="Times New Roman"/>
              </a:rPr>
              <a:t>from </a:t>
            </a:r>
            <a:r>
              <a:rPr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the  Earthquake &amp; </a:t>
            </a:r>
            <a:r>
              <a:rPr sz="2800" b="1" spc="-40" dirty="0">
                <a:solidFill>
                  <a:srgbClr val="000000"/>
                </a:solidFill>
                <a:latin typeface="Times New Roman"/>
                <a:cs typeface="Times New Roman"/>
              </a:rPr>
              <a:t>Tsunami</a:t>
            </a:r>
            <a:r>
              <a:rPr sz="2800" b="1" spc="-1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(Japan  </a:t>
            </a:r>
            <a:r>
              <a:rPr sz="2800" b="1" spc="-30" dirty="0">
                <a:solidFill>
                  <a:srgbClr val="000000"/>
                </a:solidFill>
                <a:latin typeface="Times New Roman"/>
                <a:cs typeface="Times New Roman"/>
              </a:rPr>
              <a:t>2011)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2845" y="2085594"/>
            <a:ext cx="5058410" cy="363727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41300" marR="75565" indent="-228600" algn="just">
              <a:lnSpc>
                <a:spcPct val="80000"/>
              </a:lnSpc>
              <a:spcBef>
                <a:spcPts val="5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latin typeface="Times New Roman"/>
                <a:cs typeface="Times New Roman"/>
              </a:rPr>
              <a:t>On March </a:t>
            </a:r>
            <a:r>
              <a:rPr sz="2000" spc="-30" dirty="0">
                <a:latin typeface="Times New Roman"/>
                <a:cs typeface="Times New Roman"/>
              </a:rPr>
              <a:t>11, </a:t>
            </a:r>
            <a:r>
              <a:rPr sz="2000" spc="-15" dirty="0">
                <a:latin typeface="Times New Roman"/>
                <a:cs typeface="Times New Roman"/>
              </a:rPr>
              <a:t>2011, </a:t>
            </a:r>
            <a:r>
              <a:rPr sz="2000" spc="-5" dirty="0">
                <a:latin typeface="Times New Roman"/>
                <a:cs typeface="Times New Roman"/>
              </a:rPr>
              <a:t>a magnitude-9 earthquake  shook northeastern Japan, unleashing a savage  tsunami.</a:t>
            </a:r>
            <a:endParaRPr sz="2000">
              <a:latin typeface="Times New Roman"/>
              <a:cs typeface="Times New Roman"/>
            </a:endParaRPr>
          </a:p>
          <a:p>
            <a:pPr marL="241300" marR="25400" indent="-228600">
              <a:lnSpc>
                <a:spcPts val="1920"/>
              </a:lnSpc>
              <a:spcBef>
                <a:spcPts val="9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imes New Roman"/>
                <a:cs typeface="Times New Roman"/>
              </a:rPr>
              <a:t>The unexpected disaster was neither the </a:t>
            </a:r>
            <a:r>
              <a:rPr sz="2000" spc="-10" dirty="0">
                <a:latin typeface="Times New Roman"/>
                <a:cs typeface="Times New Roman"/>
              </a:rPr>
              <a:t>largest  </a:t>
            </a:r>
            <a:r>
              <a:rPr sz="2000" spc="-5" dirty="0">
                <a:latin typeface="Times New Roman"/>
                <a:cs typeface="Times New Roman"/>
              </a:rPr>
              <a:t>nor the deadliest earthquake and tsunami to  strike this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century</a:t>
            </a:r>
            <a:endParaRPr sz="2000">
              <a:latin typeface="Times New Roman"/>
              <a:cs typeface="Times New Roman"/>
            </a:endParaRPr>
          </a:p>
          <a:p>
            <a:pPr marL="241300" marR="325755" indent="-228600">
              <a:lnSpc>
                <a:spcPts val="192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imes New Roman"/>
                <a:cs typeface="Times New Roman"/>
              </a:rPr>
              <a:t>This was the first time that as a registry we  encounter that our customers require special  attention to protect their cyber real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estate.</a:t>
            </a:r>
            <a:endParaRPr sz="20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80000"/>
              </a:lnSpc>
              <a:spcBef>
                <a:spcPts val="10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Times New Roman"/>
                <a:cs typeface="Times New Roman"/>
              </a:rPr>
              <a:t>Our Japanese registrars were uncommunicated;  </a:t>
            </a:r>
            <a:r>
              <a:rPr sz="2000" spc="-15" dirty="0">
                <a:latin typeface="Times New Roman"/>
                <a:cs typeface="Times New Roman"/>
              </a:rPr>
              <a:t>consequently, </a:t>
            </a:r>
            <a:r>
              <a:rPr sz="2000" spc="-5" dirty="0">
                <a:latin typeface="Times New Roman"/>
                <a:cs typeface="Times New Roman"/>
              </a:rPr>
              <a:t>we were forced to extend the  renewal dates to protect the end users cyber  </a:t>
            </a:r>
            <a:r>
              <a:rPr sz="2000" dirty="0">
                <a:latin typeface="Times New Roman"/>
                <a:cs typeface="Times New Roman"/>
              </a:rPr>
              <a:t>real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estate.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314950" cy="6858000"/>
          </a:xfrm>
          <a:custGeom>
            <a:avLst/>
            <a:gdLst/>
            <a:ahLst/>
            <a:cxnLst/>
            <a:rect l="l" t="t" r="r" b="b"/>
            <a:pathLst>
              <a:path w="5314950" h="6858000">
                <a:moveTo>
                  <a:pt x="0" y="6858000"/>
                </a:moveTo>
                <a:lnTo>
                  <a:pt x="5314950" y="6858000"/>
                </a:lnTo>
                <a:lnTo>
                  <a:pt x="5314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4950" y="0"/>
            <a:ext cx="6877050" cy="6858000"/>
          </a:xfrm>
          <a:custGeom>
            <a:avLst/>
            <a:gdLst/>
            <a:ahLst/>
            <a:cxnLst/>
            <a:rect l="l" t="t" r="r" b="b"/>
            <a:pathLst>
              <a:path w="6877050" h="6858000">
                <a:moveTo>
                  <a:pt x="0" y="6858000"/>
                </a:moveTo>
                <a:lnTo>
                  <a:pt x="6877050" y="6858000"/>
                </a:lnTo>
                <a:lnTo>
                  <a:pt x="68770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2777" y="830961"/>
            <a:ext cx="3698875" cy="1367155"/>
          </a:xfrm>
          <a:prstGeom prst="rect">
            <a:avLst/>
          </a:prstGeom>
          <a:solidFill>
            <a:srgbClr val="FFFFFF">
              <a:alpha val="50195"/>
            </a:srgbClr>
          </a:solidFill>
          <a:ln w="25146">
            <a:solidFill>
              <a:srgbClr val="0000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245110">
              <a:lnSpc>
                <a:spcPct val="100000"/>
              </a:lnSpc>
            </a:pPr>
            <a:r>
              <a:rPr sz="3200" spc="-5" dirty="0">
                <a:solidFill>
                  <a:srgbClr val="000000"/>
                </a:solidFill>
                <a:latin typeface="Times New Roman"/>
                <a:cs typeface="Times New Roman"/>
              </a:rPr>
              <a:t>Process </a:t>
            </a:r>
            <a:r>
              <a:rPr sz="3200" dirty="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sz="32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0000"/>
                </a:solidFill>
                <a:latin typeface="Times New Roman"/>
                <a:cs typeface="Times New Roman"/>
              </a:rPr>
              <a:t>Renewal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375275" marR="5080" indent="-228600">
              <a:lnSpc>
                <a:spcPct val="90000"/>
              </a:lnSpc>
              <a:spcBef>
                <a:spcPts val="385"/>
              </a:spcBef>
              <a:buFont typeface="Arial"/>
              <a:buChar char="•"/>
              <a:tabLst>
                <a:tab pos="5375910" algn="l"/>
              </a:tabLst>
            </a:pPr>
            <a:r>
              <a:rPr spc="-5" dirty="0"/>
              <a:t>As </a:t>
            </a:r>
            <a:r>
              <a:rPr dirty="0"/>
              <a:t>part of our </a:t>
            </a:r>
            <a:r>
              <a:rPr spc="-5" dirty="0"/>
              <a:t>process to </a:t>
            </a:r>
            <a:r>
              <a:rPr dirty="0"/>
              <a:t>renew these  name </a:t>
            </a:r>
            <a:r>
              <a:rPr spc="-5" dirty="0"/>
              <a:t>was </a:t>
            </a:r>
            <a:r>
              <a:rPr dirty="0"/>
              <a:t>performing a </a:t>
            </a:r>
            <a:r>
              <a:rPr spc="-5" dirty="0"/>
              <a:t>search </a:t>
            </a:r>
            <a:r>
              <a:rPr dirty="0"/>
              <a:t>in </a:t>
            </a:r>
            <a:r>
              <a:rPr spc="-5" dirty="0"/>
              <a:t>our  database </a:t>
            </a:r>
            <a:r>
              <a:rPr dirty="0"/>
              <a:t>of all </a:t>
            </a:r>
            <a:r>
              <a:rPr spc="-5" dirty="0"/>
              <a:t>domain names who's  country was </a:t>
            </a:r>
            <a:r>
              <a:rPr dirty="0"/>
              <a:t>Puerto Rico or any other  known territory (Antigua and Barbuda,  Saint Martin, </a:t>
            </a:r>
            <a:r>
              <a:rPr spc="-5" dirty="0"/>
              <a:t>US </a:t>
            </a:r>
            <a:r>
              <a:rPr spc="-35" dirty="0"/>
              <a:t>Virgin </a:t>
            </a:r>
            <a:r>
              <a:rPr spc="-5" dirty="0"/>
              <a:t>Island) that  were </a:t>
            </a:r>
            <a:r>
              <a:rPr spc="-10" dirty="0"/>
              <a:t>affected </a:t>
            </a:r>
            <a:r>
              <a:rPr spc="-5" dirty="0"/>
              <a:t>by the pass </a:t>
            </a:r>
            <a:r>
              <a:rPr dirty="0"/>
              <a:t>of Hurricanes  Irma and/or</a:t>
            </a:r>
            <a:r>
              <a:rPr spc="-25" dirty="0"/>
              <a:t> </a:t>
            </a:r>
            <a:r>
              <a:rPr dirty="0"/>
              <a:t>Maria.</a:t>
            </a:r>
          </a:p>
        </p:txBody>
      </p:sp>
      <p:sp>
        <p:nvSpPr>
          <p:cNvPr id="6" name="object 6"/>
          <p:cNvSpPr/>
          <p:nvPr/>
        </p:nvSpPr>
        <p:spPr>
          <a:xfrm>
            <a:off x="38861" y="3344417"/>
            <a:ext cx="5314950" cy="3513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990" y="3095425"/>
            <a:ext cx="141068" cy="140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3586" y="3095425"/>
            <a:ext cx="141068" cy="140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1189" y="3095425"/>
            <a:ext cx="141068" cy="140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02387" y="3095425"/>
            <a:ext cx="141068" cy="140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7466" y="3234358"/>
            <a:ext cx="959485" cy="514350"/>
          </a:xfrm>
          <a:custGeom>
            <a:avLst/>
            <a:gdLst/>
            <a:ahLst/>
            <a:cxnLst/>
            <a:rect l="l" t="t" r="r" b="b"/>
            <a:pathLst>
              <a:path w="959485" h="514350">
                <a:moveTo>
                  <a:pt x="125215" y="319707"/>
                </a:moveTo>
                <a:lnTo>
                  <a:pt x="79454" y="319707"/>
                </a:lnTo>
                <a:lnTo>
                  <a:pt x="79454" y="513815"/>
                </a:lnTo>
                <a:lnTo>
                  <a:pt x="125215" y="513815"/>
                </a:lnTo>
                <a:lnTo>
                  <a:pt x="125215" y="319707"/>
                </a:lnTo>
                <a:close/>
              </a:path>
              <a:path w="959485" h="514350">
                <a:moveTo>
                  <a:pt x="193855" y="319707"/>
                </a:moveTo>
                <a:lnTo>
                  <a:pt x="148095" y="319707"/>
                </a:lnTo>
                <a:lnTo>
                  <a:pt x="148095" y="513815"/>
                </a:lnTo>
                <a:lnTo>
                  <a:pt x="193855" y="513815"/>
                </a:lnTo>
                <a:lnTo>
                  <a:pt x="193855" y="319707"/>
                </a:lnTo>
                <a:close/>
              </a:path>
              <a:path w="959485" h="514350">
                <a:moveTo>
                  <a:pt x="422656" y="68508"/>
                </a:moveTo>
                <a:lnTo>
                  <a:pt x="308255" y="68508"/>
                </a:lnTo>
                <a:lnTo>
                  <a:pt x="308255" y="513815"/>
                </a:lnTo>
                <a:lnTo>
                  <a:pt x="354016" y="513815"/>
                </a:lnTo>
                <a:lnTo>
                  <a:pt x="354016" y="251198"/>
                </a:lnTo>
                <a:lnTo>
                  <a:pt x="422656" y="251198"/>
                </a:lnTo>
                <a:lnTo>
                  <a:pt x="422656" y="68508"/>
                </a:lnTo>
                <a:close/>
              </a:path>
              <a:path w="959485" h="514350">
                <a:moveTo>
                  <a:pt x="422656" y="251198"/>
                </a:moveTo>
                <a:lnTo>
                  <a:pt x="376896" y="251198"/>
                </a:lnTo>
                <a:lnTo>
                  <a:pt x="376896" y="513815"/>
                </a:lnTo>
                <a:lnTo>
                  <a:pt x="422656" y="513815"/>
                </a:lnTo>
                <a:lnTo>
                  <a:pt x="422656" y="251198"/>
                </a:lnTo>
                <a:close/>
              </a:path>
              <a:path w="959485" h="514350">
                <a:moveTo>
                  <a:pt x="582817" y="319707"/>
                </a:moveTo>
                <a:lnTo>
                  <a:pt x="537057" y="319707"/>
                </a:lnTo>
                <a:lnTo>
                  <a:pt x="537057" y="513815"/>
                </a:lnTo>
                <a:lnTo>
                  <a:pt x="582817" y="513815"/>
                </a:lnTo>
                <a:lnTo>
                  <a:pt x="582817" y="319707"/>
                </a:lnTo>
                <a:close/>
              </a:path>
              <a:path w="959485" h="514350">
                <a:moveTo>
                  <a:pt x="651457" y="319707"/>
                </a:moveTo>
                <a:lnTo>
                  <a:pt x="605697" y="319707"/>
                </a:lnTo>
                <a:lnTo>
                  <a:pt x="605697" y="513815"/>
                </a:lnTo>
                <a:lnTo>
                  <a:pt x="651457" y="513815"/>
                </a:lnTo>
                <a:lnTo>
                  <a:pt x="651457" y="319707"/>
                </a:lnTo>
                <a:close/>
              </a:path>
              <a:path w="959485" h="514350">
                <a:moveTo>
                  <a:pt x="880258" y="68508"/>
                </a:moveTo>
                <a:lnTo>
                  <a:pt x="765858" y="68508"/>
                </a:lnTo>
                <a:lnTo>
                  <a:pt x="765858" y="513815"/>
                </a:lnTo>
                <a:lnTo>
                  <a:pt x="811618" y="513815"/>
                </a:lnTo>
                <a:lnTo>
                  <a:pt x="811618" y="251198"/>
                </a:lnTo>
                <a:lnTo>
                  <a:pt x="880258" y="251198"/>
                </a:lnTo>
                <a:lnTo>
                  <a:pt x="880258" y="68508"/>
                </a:lnTo>
                <a:close/>
              </a:path>
              <a:path w="959485" h="514350">
                <a:moveTo>
                  <a:pt x="880258" y="251198"/>
                </a:moveTo>
                <a:lnTo>
                  <a:pt x="834498" y="251198"/>
                </a:lnTo>
                <a:lnTo>
                  <a:pt x="834498" y="513815"/>
                </a:lnTo>
                <a:lnTo>
                  <a:pt x="880258" y="513815"/>
                </a:lnTo>
                <a:lnTo>
                  <a:pt x="880258" y="251198"/>
                </a:lnTo>
                <a:close/>
              </a:path>
              <a:path w="959485" h="514350">
                <a:moveTo>
                  <a:pt x="193855" y="68508"/>
                </a:moveTo>
                <a:lnTo>
                  <a:pt x="79454" y="68508"/>
                </a:lnTo>
                <a:lnTo>
                  <a:pt x="79454" y="149577"/>
                </a:lnTo>
                <a:lnTo>
                  <a:pt x="45134" y="319707"/>
                </a:lnTo>
                <a:lnTo>
                  <a:pt x="228175" y="319707"/>
                </a:lnTo>
                <a:lnTo>
                  <a:pt x="193855" y="149577"/>
                </a:lnTo>
                <a:lnTo>
                  <a:pt x="193855" y="68508"/>
                </a:lnTo>
                <a:close/>
              </a:path>
              <a:path w="959485" h="514350">
                <a:moveTo>
                  <a:pt x="651457" y="68508"/>
                </a:moveTo>
                <a:lnTo>
                  <a:pt x="537057" y="68508"/>
                </a:lnTo>
                <a:lnTo>
                  <a:pt x="537057" y="150719"/>
                </a:lnTo>
                <a:lnTo>
                  <a:pt x="502736" y="319707"/>
                </a:lnTo>
                <a:lnTo>
                  <a:pt x="685777" y="319707"/>
                </a:lnTo>
                <a:lnTo>
                  <a:pt x="651457" y="148435"/>
                </a:lnTo>
                <a:lnTo>
                  <a:pt x="651457" y="68508"/>
                </a:lnTo>
                <a:close/>
              </a:path>
              <a:path w="959485" h="514350">
                <a:moveTo>
                  <a:pt x="241568" y="68508"/>
                </a:moveTo>
                <a:lnTo>
                  <a:pt x="193855" y="68508"/>
                </a:lnTo>
                <a:lnTo>
                  <a:pt x="228175" y="221511"/>
                </a:lnTo>
                <a:lnTo>
                  <a:pt x="231089" y="228701"/>
                </a:lnTo>
                <a:lnTo>
                  <a:pt x="236040" y="234499"/>
                </a:lnTo>
                <a:lnTo>
                  <a:pt x="242493" y="238370"/>
                </a:lnTo>
                <a:lnTo>
                  <a:pt x="249911" y="239780"/>
                </a:lnTo>
                <a:lnTo>
                  <a:pt x="257329" y="238531"/>
                </a:lnTo>
                <a:lnTo>
                  <a:pt x="263782" y="234927"/>
                </a:lnTo>
                <a:lnTo>
                  <a:pt x="268734" y="229182"/>
                </a:lnTo>
                <a:lnTo>
                  <a:pt x="271647" y="221511"/>
                </a:lnTo>
                <a:lnTo>
                  <a:pt x="298147" y="110755"/>
                </a:lnTo>
                <a:lnTo>
                  <a:pt x="251055" y="110755"/>
                </a:lnTo>
                <a:lnTo>
                  <a:pt x="241568" y="68508"/>
                </a:lnTo>
                <a:close/>
              </a:path>
              <a:path w="959485" h="514350">
                <a:moveTo>
                  <a:pt x="470278" y="68508"/>
                </a:moveTo>
                <a:lnTo>
                  <a:pt x="422656" y="68508"/>
                </a:lnTo>
                <a:lnTo>
                  <a:pt x="456976" y="221511"/>
                </a:lnTo>
                <a:lnTo>
                  <a:pt x="459908" y="228701"/>
                </a:lnTo>
                <a:lnTo>
                  <a:pt x="464984" y="234499"/>
                </a:lnTo>
                <a:lnTo>
                  <a:pt x="471777" y="238370"/>
                </a:lnTo>
                <a:lnTo>
                  <a:pt x="479856" y="239780"/>
                </a:lnTo>
                <a:lnTo>
                  <a:pt x="487274" y="238531"/>
                </a:lnTo>
                <a:lnTo>
                  <a:pt x="493727" y="234927"/>
                </a:lnTo>
                <a:lnTo>
                  <a:pt x="498679" y="229182"/>
                </a:lnTo>
                <a:lnTo>
                  <a:pt x="501592" y="221511"/>
                </a:lnTo>
                <a:lnTo>
                  <a:pt x="527000" y="111897"/>
                </a:lnTo>
                <a:lnTo>
                  <a:pt x="479856" y="111897"/>
                </a:lnTo>
                <a:lnTo>
                  <a:pt x="470278" y="68508"/>
                </a:lnTo>
                <a:close/>
              </a:path>
              <a:path w="959485" h="514350">
                <a:moveTo>
                  <a:pt x="699079" y="68508"/>
                </a:moveTo>
                <a:lnTo>
                  <a:pt x="651457" y="68508"/>
                </a:lnTo>
                <a:lnTo>
                  <a:pt x="685777" y="221511"/>
                </a:lnTo>
                <a:lnTo>
                  <a:pt x="688709" y="228701"/>
                </a:lnTo>
                <a:lnTo>
                  <a:pt x="693785" y="234499"/>
                </a:lnTo>
                <a:lnTo>
                  <a:pt x="700578" y="238370"/>
                </a:lnTo>
                <a:lnTo>
                  <a:pt x="708657" y="239780"/>
                </a:lnTo>
                <a:lnTo>
                  <a:pt x="716093" y="238531"/>
                </a:lnTo>
                <a:lnTo>
                  <a:pt x="722672" y="234927"/>
                </a:lnTo>
                <a:lnTo>
                  <a:pt x="727963" y="229182"/>
                </a:lnTo>
                <a:lnTo>
                  <a:pt x="731538" y="221511"/>
                </a:lnTo>
                <a:lnTo>
                  <a:pt x="756125" y="111897"/>
                </a:lnTo>
                <a:lnTo>
                  <a:pt x="708657" y="111897"/>
                </a:lnTo>
                <a:lnTo>
                  <a:pt x="699079" y="68508"/>
                </a:lnTo>
                <a:close/>
              </a:path>
              <a:path w="959485" h="514350">
                <a:moveTo>
                  <a:pt x="927852" y="68508"/>
                </a:moveTo>
                <a:lnTo>
                  <a:pt x="880258" y="68508"/>
                </a:lnTo>
                <a:lnTo>
                  <a:pt x="914578" y="221511"/>
                </a:lnTo>
                <a:lnTo>
                  <a:pt x="917510" y="228701"/>
                </a:lnTo>
                <a:lnTo>
                  <a:pt x="922587" y="234499"/>
                </a:lnTo>
                <a:lnTo>
                  <a:pt x="929379" y="238370"/>
                </a:lnTo>
                <a:lnTo>
                  <a:pt x="937459" y="239780"/>
                </a:lnTo>
                <a:lnTo>
                  <a:pt x="943179" y="239780"/>
                </a:lnTo>
                <a:lnTo>
                  <a:pt x="945467" y="238638"/>
                </a:lnTo>
                <a:lnTo>
                  <a:pt x="952277" y="234035"/>
                </a:lnTo>
                <a:lnTo>
                  <a:pt x="957050" y="227505"/>
                </a:lnTo>
                <a:lnTo>
                  <a:pt x="959463" y="219691"/>
                </a:lnTo>
                <a:lnTo>
                  <a:pt x="959195" y="211235"/>
                </a:lnTo>
                <a:lnTo>
                  <a:pt x="927852" y="68508"/>
                </a:lnTo>
                <a:close/>
              </a:path>
              <a:path w="959485" h="514350">
                <a:moveTo>
                  <a:pt x="136655" y="0"/>
                </a:moveTo>
                <a:lnTo>
                  <a:pt x="90894" y="7992"/>
                </a:lnTo>
                <a:lnTo>
                  <a:pt x="55663" y="24691"/>
                </a:lnTo>
                <a:lnTo>
                  <a:pt x="518" y="210093"/>
                </a:lnTo>
                <a:lnTo>
                  <a:pt x="0" y="219531"/>
                </a:lnTo>
                <a:lnTo>
                  <a:pt x="3235" y="228219"/>
                </a:lnTo>
                <a:lnTo>
                  <a:pt x="9688" y="234981"/>
                </a:lnTo>
                <a:lnTo>
                  <a:pt x="18822" y="238638"/>
                </a:lnTo>
                <a:lnTo>
                  <a:pt x="22254" y="238638"/>
                </a:lnTo>
                <a:lnTo>
                  <a:pt x="79454" y="68508"/>
                </a:lnTo>
                <a:lnTo>
                  <a:pt x="241568" y="68508"/>
                </a:lnTo>
                <a:lnTo>
                  <a:pt x="228175" y="31970"/>
                </a:lnTo>
                <a:lnTo>
                  <a:pt x="194874" y="12220"/>
                </a:lnTo>
                <a:lnTo>
                  <a:pt x="148470" y="606"/>
                </a:lnTo>
                <a:lnTo>
                  <a:pt x="136655" y="0"/>
                </a:lnTo>
                <a:close/>
              </a:path>
              <a:path w="959485" h="514350">
                <a:moveTo>
                  <a:pt x="594257" y="0"/>
                </a:moveTo>
                <a:lnTo>
                  <a:pt x="548497" y="7992"/>
                </a:lnTo>
                <a:lnTo>
                  <a:pt x="513265" y="24691"/>
                </a:lnTo>
                <a:lnTo>
                  <a:pt x="479856" y="110755"/>
                </a:lnTo>
                <a:lnTo>
                  <a:pt x="479856" y="111897"/>
                </a:lnTo>
                <a:lnTo>
                  <a:pt x="527000" y="111897"/>
                </a:lnTo>
                <a:lnTo>
                  <a:pt x="537057" y="68508"/>
                </a:lnTo>
                <a:lnTo>
                  <a:pt x="699079" y="68508"/>
                </a:lnTo>
                <a:lnTo>
                  <a:pt x="685777" y="31970"/>
                </a:lnTo>
                <a:lnTo>
                  <a:pt x="652476" y="12220"/>
                </a:lnTo>
                <a:lnTo>
                  <a:pt x="606072" y="606"/>
                </a:lnTo>
                <a:lnTo>
                  <a:pt x="594257" y="0"/>
                </a:lnTo>
                <a:close/>
              </a:path>
              <a:path w="959485" h="514350">
                <a:moveTo>
                  <a:pt x="823058" y="0"/>
                </a:moveTo>
                <a:lnTo>
                  <a:pt x="777298" y="7992"/>
                </a:lnTo>
                <a:lnTo>
                  <a:pt x="742066" y="24691"/>
                </a:lnTo>
                <a:lnTo>
                  <a:pt x="708657" y="111897"/>
                </a:lnTo>
                <a:lnTo>
                  <a:pt x="756125" y="111897"/>
                </a:lnTo>
                <a:lnTo>
                  <a:pt x="765858" y="68508"/>
                </a:lnTo>
                <a:lnTo>
                  <a:pt x="927852" y="68508"/>
                </a:lnTo>
                <a:lnTo>
                  <a:pt x="914578" y="31970"/>
                </a:lnTo>
                <a:lnTo>
                  <a:pt x="881277" y="12220"/>
                </a:lnTo>
                <a:lnTo>
                  <a:pt x="834873" y="606"/>
                </a:lnTo>
                <a:lnTo>
                  <a:pt x="823058" y="0"/>
                </a:lnTo>
                <a:close/>
              </a:path>
              <a:path w="959485" h="514350">
                <a:moveTo>
                  <a:pt x="365456" y="0"/>
                </a:moveTo>
                <a:lnTo>
                  <a:pt x="319695" y="7992"/>
                </a:lnTo>
                <a:lnTo>
                  <a:pt x="284464" y="24691"/>
                </a:lnTo>
                <a:lnTo>
                  <a:pt x="251055" y="110755"/>
                </a:lnTo>
                <a:lnTo>
                  <a:pt x="298147" y="110755"/>
                </a:lnTo>
                <a:lnTo>
                  <a:pt x="308255" y="68508"/>
                </a:lnTo>
                <a:lnTo>
                  <a:pt x="470278" y="68508"/>
                </a:lnTo>
                <a:lnTo>
                  <a:pt x="456976" y="31970"/>
                </a:lnTo>
                <a:lnTo>
                  <a:pt x="423675" y="12220"/>
                </a:lnTo>
                <a:lnTo>
                  <a:pt x="377271" y="606"/>
                </a:lnTo>
                <a:lnTo>
                  <a:pt x="36545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7465" y="3234358"/>
            <a:ext cx="959485" cy="514350"/>
          </a:xfrm>
          <a:custGeom>
            <a:avLst/>
            <a:gdLst/>
            <a:ahLst/>
            <a:cxnLst/>
            <a:rect l="l" t="t" r="r" b="b"/>
            <a:pathLst>
              <a:path w="959485" h="514350">
                <a:moveTo>
                  <a:pt x="959195" y="211235"/>
                </a:moveTo>
                <a:lnTo>
                  <a:pt x="922587" y="44530"/>
                </a:lnTo>
                <a:lnTo>
                  <a:pt x="892985" y="17840"/>
                </a:lnTo>
                <a:lnTo>
                  <a:pt x="846367" y="2283"/>
                </a:lnTo>
                <a:lnTo>
                  <a:pt x="823058" y="0"/>
                </a:lnTo>
                <a:lnTo>
                  <a:pt x="811082" y="446"/>
                </a:lnTo>
                <a:lnTo>
                  <a:pt x="764839" y="12702"/>
                </a:lnTo>
                <a:lnTo>
                  <a:pt x="731538" y="31970"/>
                </a:lnTo>
                <a:lnTo>
                  <a:pt x="708657" y="111897"/>
                </a:lnTo>
                <a:lnTo>
                  <a:pt x="693785" y="44530"/>
                </a:lnTo>
                <a:lnTo>
                  <a:pt x="664184" y="17840"/>
                </a:lnTo>
                <a:lnTo>
                  <a:pt x="617566" y="2283"/>
                </a:lnTo>
                <a:lnTo>
                  <a:pt x="594257" y="0"/>
                </a:lnTo>
                <a:lnTo>
                  <a:pt x="582281" y="446"/>
                </a:lnTo>
                <a:lnTo>
                  <a:pt x="536038" y="12702"/>
                </a:lnTo>
                <a:lnTo>
                  <a:pt x="502736" y="31970"/>
                </a:lnTo>
                <a:lnTo>
                  <a:pt x="479856" y="110755"/>
                </a:lnTo>
                <a:lnTo>
                  <a:pt x="479856" y="111897"/>
                </a:lnTo>
                <a:lnTo>
                  <a:pt x="464984" y="44530"/>
                </a:lnTo>
                <a:lnTo>
                  <a:pt x="435383" y="17840"/>
                </a:lnTo>
                <a:lnTo>
                  <a:pt x="388765" y="2283"/>
                </a:lnTo>
                <a:lnTo>
                  <a:pt x="365456" y="0"/>
                </a:lnTo>
                <a:lnTo>
                  <a:pt x="353479" y="446"/>
                </a:lnTo>
                <a:lnTo>
                  <a:pt x="307237" y="12702"/>
                </a:lnTo>
                <a:lnTo>
                  <a:pt x="273935" y="31970"/>
                </a:lnTo>
                <a:lnTo>
                  <a:pt x="251055" y="110755"/>
                </a:lnTo>
                <a:lnTo>
                  <a:pt x="236183" y="44530"/>
                </a:lnTo>
                <a:lnTo>
                  <a:pt x="206582" y="17840"/>
                </a:lnTo>
                <a:lnTo>
                  <a:pt x="159964" y="2283"/>
                </a:lnTo>
                <a:lnTo>
                  <a:pt x="136655" y="0"/>
                </a:lnTo>
                <a:lnTo>
                  <a:pt x="124678" y="446"/>
                </a:lnTo>
                <a:lnTo>
                  <a:pt x="78435" y="12702"/>
                </a:lnTo>
                <a:lnTo>
                  <a:pt x="45134" y="31970"/>
                </a:lnTo>
                <a:lnTo>
                  <a:pt x="518" y="210093"/>
                </a:lnTo>
                <a:lnTo>
                  <a:pt x="0" y="219531"/>
                </a:lnTo>
                <a:lnTo>
                  <a:pt x="3235" y="228219"/>
                </a:lnTo>
                <a:lnTo>
                  <a:pt x="9688" y="234981"/>
                </a:lnTo>
                <a:lnTo>
                  <a:pt x="18822" y="238638"/>
                </a:lnTo>
                <a:lnTo>
                  <a:pt x="19966" y="238638"/>
                </a:lnTo>
                <a:lnTo>
                  <a:pt x="21110" y="238638"/>
                </a:lnTo>
                <a:lnTo>
                  <a:pt x="22254" y="238638"/>
                </a:lnTo>
                <a:lnTo>
                  <a:pt x="29690" y="237389"/>
                </a:lnTo>
                <a:lnTo>
                  <a:pt x="36268" y="233785"/>
                </a:lnTo>
                <a:lnTo>
                  <a:pt x="41559" y="228041"/>
                </a:lnTo>
                <a:lnTo>
                  <a:pt x="45134" y="220369"/>
                </a:lnTo>
                <a:lnTo>
                  <a:pt x="79454" y="68508"/>
                </a:lnTo>
                <a:lnTo>
                  <a:pt x="79454" y="149577"/>
                </a:lnTo>
                <a:lnTo>
                  <a:pt x="45134" y="319707"/>
                </a:lnTo>
                <a:lnTo>
                  <a:pt x="79454" y="319707"/>
                </a:lnTo>
                <a:lnTo>
                  <a:pt x="79454" y="513815"/>
                </a:lnTo>
                <a:lnTo>
                  <a:pt x="125215" y="513815"/>
                </a:lnTo>
                <a:lnTo>
                  <a:pt x="125215" y="319707"/>
                </a:lnTo>
                <a:lnTo>
                  <a:pt x="148095" y="319707"/>
                </a:lnTo>
                <a:lnTo>
                  <a:pt x="148095" y="513815"/>
                </a:lnTo>
                <a:lnTo>
                  <a:pt x="193855" y="513815"/>
                </a:lnTo>
                <a:lnTo>
                  <a:pt x="193855" y="319707"/>
                </a:lnTo>
                <a:lnTo>
                  <a:pt x="228175" y="319707"/>
                </a:lnTo>
                <a:lnTo>
                  <a:pt x="193855" y="149577"/>
                </a:lnTo>
                <a:lnTo>
                  <a:pt x="193855" y="68508"/>
                </a:lnTo>
                <a:lnTo>
                  <a:pt x="228175" y="221511"/>
                </a:lnTo>
                <a:lnTo>
                  <a:pt x="231089" y="228701"/>
                </a:lnTo>
                <a:lnTo>
                  <a:pt x="236040" y="234499"/>
                </a:lnTo>
                <a:lnTo>
                  <a:pt x="242493" y="238370"/>
                </a:lnTo>
                <a:lnTo>
                  <a:pt x="249911" y="239780"/>
                </a:lnTo>
                <a:lnTo>
                  <a:pt x="308255" y="68508"/>
                </a:lnTo>
                <a:lnTo>
                  <a:pt x="308255" y="251198"/>
                </a:lnTo>
                <a:lnTo>
                  <a:pt x="308255" y="513815"/>
                </a:lnTo>
                <a:lnTo>
                  <a:pt x="354016" y="513815"/>
                </a:lnTo>
                <a:lnTo>
                  <a:pt x="354016" y="251198"/>
                </a:lnTo>
                <a:lnTo>
                  <a:pt x="376896" y="251198"/>
                </a:lnTo>
                <a:lnTo>
                  <a:pt x="376896" y="513815"/>
                </a:lnTo>
                <a:lnTo>
                  <a:pt x="422656" y="513815"/>
                </a:lnTo>
                <a:lnTo>
                  <a:pt x="422656" y="251198"/>
                </a:lnTo>
                <a:lnTo>
                  <a:pt x="422656" y="68508"/>
                </a:lnTo>
                <a:lnTo>
                  <a:pt x="456976" y="221511"/>
                </a:lnTo>
                <a:lnTo>
                  <a:pt x="479856" y="239780"/>
                </a:lnTo>
                <a:lnTo>
                  <a:pt x="487274" y="238531"/>
                </a:lnTo>
                <a:lnTo>
                  <a:pt x="493727" y="234927"/>
                </a:lnTo>
                <a:lnTo>
                  <a:pt x="498679" y="229182"/>
                </a:lnTo>
                <a:lnTo>
                  <a:pt x="501592" y="221511"/>
                </a:lnTo>
                <a:lnTo>
                  <a:pt x="537057" y="68508"/>
                </a:lnTo>
                <a:lnTo>
                  <a:pt x="537057" y="150719"/>
                </a:lnTo>
                <a:lnTo>
                  <a:pt x="502736" y="319707"/>
                </a:lnTo>
                <a:lnTo>
                  <a:pt x="537057" y="319707"/>
                </a:lnTo>
                <a:lnTo>
                  <a:pt x="537057" y="513815"/>
                </a:lnTo>
                <a:lnTo>
                  <a:pt x="582817" y="513815"/>
                </a:lnTo>
                <a:lnTo>
                  <a:pt x="582817" y="319707"/>
                </a:lnTo>
                <a:lnTo>
                  <a:pt x="605697" y="319707"/>
                </a:lnTo>
                <a:lnTo>
                  <a:pt x="605697" y="513815"/>
                </a:lnTo>
                <a:lnTo>
                  <a:pt x="651457" y="513815"/>
                </a:lnTo>
                <a:lnTo>
                  <a:pt x="651457" y="319707"/>
                </a:lnTo>
                <a:lnTo>
                  <a:pt x="685777" y="319707"/>
                </a:lnTo>
                <a:lnTo>
                  <a:pt x="651457" y="148435"/>
                </a:lnTo>
                <a:lnTo>
                  <a:pt x="651457" y="68508"/>
                </a:lnTo>
                <a:lnTo>
                  <a:pt x="685777" y="221511"/>
                </a:lnTo>
                <a:lnTo>
                  <a:pt x="688709" y="228701"/>
                </a:lnTo>
                <a:lnTo>
                  <a:pt x="693785" y="234499"/>
                </a:lnTo>
                <a:lnTo>
                  <a:pt x="700578" y="238370"/>
                </a:lnTo>
                <a:lnTo>
                  <a:pt x="708657" y="239780"/>
                </a:lnTo>
                <a:lnTo>
                  <a:pt x="716094" y="238531"/>
                </a:lnTo>
                <a:lnTo>
                  <a:pt x="722672" y="234927"/>
                </a:lnTo>
                <a:lnTo>
                  <a:pt x="727963" y="229182"/>
                </a:lnTo>
                <a:lnTo>
                  <a:pt x="731538" y="221511"/>
                </a:lnTo>
                <a:lnTo>
                  <a:pt x="765858" y="68508"/>
                </a:lnTo>
                <a:lnTo>
                  <a:pt x="765858" y="251198"/>
                </a:lnTo>
                <a:lnTo>
                  <a:pt x="765858" y="513815"/>
                </a:lnTo>
                <a:lnTo>
                  <a:pt x="811618" y="513815"/>
                </a:lnTo>
                <a:lnTo>
                  <a:pt x="811618" y="251198"/>
                </a:lnTo>
                <a:lnTo>
                  <a:pt x="834498" y="251198"/>
                </a:lnTo>
                <a:lnTo>
                  <a:pt x="834498" y="513815"/>
                </a:lnTo>
                <a:lnTo>
                  <a:pt x="880258" y="513815"/>
                </a:lnTo>
                <a:lnTo>
                  <a:pt x="880258" y="251198"/>
                </a:lnTo>
                <a:lnTo>
                  <a:pt x="880258" y="68508"/>
                </a:lnTo>
                <a:lnTo>
                  <a:pt x="914579" y="221511"/>
                </a:lnTo>
                <a:lnTo>
                  <a:pt x="937459" y="239780"/>
                </a:lnTo>
                <a:lnTo>
                  <a:pt x="939747" y="239780"/>
                </a:lnTo>
                <a:lnTo>
                  <a:pt x="943179" y="239780"/>
                </a:lnTo>
                <a:lnTo>
                  <a:pt x="945467" y="238638"/>
                </a:lnTo>
                <a:lnTo>
                  <a:pt x="952277" y="234035"/>
                </a:lnTo>
                <a:lnTo>
                  <a:pt x="957050" y="227505"/>
                </a:lnTo>
                <a:lnTo>
                  <a:pt x="959463" y="219691"/>
                </a:lnTo>
                <a:lnTo>
                  <a:pt x="959195" y="211235"/>
                </a:lnTo>
                <a:close/>
              </a:path>
            </a:pathLst>
          </a:custGeom>
          <a:ln w="26653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41592" y="816101"/>
            <a:ext cx="5225796" cy="5225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36038" y="2726944"/>
            <a:ext cx="4852035" cy="1299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95"/>
              </a:spcBef>
            </a:pPr>
            <a:r>
              <a:rPr sz="4400" spc="-5" dirty="0">
                <a:solidFill>
                  <a:srgbClr val="000000"/>
                </a:solidFill>
                <a:latin typeface="Times New Roman"/>
                <a:cs typeface="Times New Roman"/>
              </a:rPr>
              <a:t>Protecting</a:t>
            </a:r>
            <a:r>
              <a:rPr sz="44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4400" spc="-5" dirty="0">
                <a:solidFill>
                  <a:srgbClr val="000000"/>
                </a:solidFill>
                <a:latin typeface="Times New Roman"/>
                <a:cs typeface="Times New Roman"/>
              </a:rPr>
              <a:t>Customers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ts val="5015"/>
              </a:lnSpc>
              <a:tabLst>
                <a:tab pos="1517650" algn="l"/>
                <a:tab pos="2681605" algn="l"/>
              </a:tabLst>
            </a:pPr>
            <a:r>
              <a:rPr sz="4400" spc="-5" dirty="0">
                <a:solidFill>
                  <a:srgbClr val="000000"/>
                </a:solidFill>
                <a:latin typeface="Times New Roman"/>
                <a:cs typeface="Times New Roman"/>
              </a:rPr>
              <a:t>Cyber	Real	Estate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36038" y="4348988"/>
            <a:ext cx="5193030" cy="13582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900" dirty="0">
                <a:latin typeface="Times New Roman"/>
                <a:cs typeface="Times New Roman"/>
              </a:rPr>
              <a:t>The </a:t>
            </a:r>
            <a:r>
              <a:rPr sz="1900" spc="-5" dirty="0">
                <a:latin typeface="Times New Roman"/>
                <a:cs typeface="Times New Roman"/>
              </a:rPr>
              <a:t>statistics </a:t>
            </a:r>
            <a:r>
              <a:rPr sz="1900" dirty="0">
                <a:latin typeface="Times New Roman"/>
                <a:cs typeface="Times New Roman"/>
              </a:rPr>
              <a:t>of how many </a:t>
            </a:r>
            <a:r>
              <a:rPr sz="1900" spc="-5" dirty="0">
                <a:latin typeface="Times New Roman"/>
                <a:cs typeface="Times New Roman"/>
              </a:rPr>
              <a:t>domains </a:t>
            </a:r>
            <a:r>
              <a:rPr sz="1900" dirty="0">
                <a:latin typeface="Times New Roman"/>
                <a:cs typeface="Times New Roman"/>
              </a:rPr>
              <a:t>we renewed  were about </a:t>
            </a:r>
            <a:r>
              <a:rPr sz="1900" spc="-5" dirty="0">
                <a:latin typeface="Times New Roman"/>
                <a:cs typeface="Times New Roman"/>
              </a:rPr>
              <a:t>approximately </a:t>
            </a:r>
            <a:r>
              <a:rPr sz="1900" dirty="0">
                <a:latin typeface="Times New Roman"/>
                <a:cs typeface="Times New Roman"/>
              </a:rPr>
              <a:t>of 626 </a:t>
            </a:r>
            <a:r>
              <a:rPr sz="1900" spc="-5" dirty="0">
                <a:latin typeface="Times New Roman"/>
                <a:cs typeface="Times New Roman"/>
              </a:rPr>
              <a:t>domains. </a:t>
            </a:r>
            <a:r>
              <a:rPr sz="1900" spc="-80" dirty="0">
                <a:latin typeface="Times New Roman"/>
                <a:cs typeface="Times New Roman"/>
              </a:rPr>
              <a:t>We </a:t>
            </a:r>
            <a:r>
              <a:rPr sz="1900" dirty="0">
                <a:latin typeface="Times New Roman"/>
                <a:cs typeface="Times New Roman"/>
              </a:rPr>
              <a:t>had  first and second level </a:t>
            </a:r>
            <a:r>
              <a:rPr sz="1900" spc="-5" dirty="0">
                <a:latin typeface="Times New Roman"/>
                <a:cs typeface="Times New Roman"/>
              </a:rPr>
              <a:t>domains </a:t>
            </a:r>
            <a:r>
              <a:rPr sz="1900" spc="-20" dirty="0">
                <a:latin typeface="Times New Roman"/>
                <a:cs typeface="Times New Roman"/>
              </a:rPr>
              <a:t>(.pr, </a:t>
            </a:r>
            <a:r>
              <a:rPr sz="1900" spc="-10" dirty="0">
                <a:latin typeface="Times New Roman"/>
                <a:cs typeface="Times New Roman"/>
              </a:rPr>
              <a:t>.com.pr,</a:t>
            </a:r>
            <a:r>
              <a:rPr sz="1900" spc="-9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isla.pr,  </a:t>
            </a:r>
            <a:r>
              <a:rPr sz="1900" spc="-15" dirty="0">
                <a:latin typeface="Times New Roman"/>
                <a:cs typeface="Times New Roman"/>
              </a:rPr>
              <a:t>org.pr, </a:t>
            </a:r>
            <a:r>
              <a:rPr sz="1900" spc="-5" dirty="0">
                <a:latin typeface="Times New Roman"/>
                <a:cs typeface="Times New Roman"/>
              </a:rPr>
              <a:t>etc.) </a:t>
            </a:r>
            <a:r>
              <a:rPr sz="1900" dirty="0">
                <a:latin typeface="Times New Roman"/>
                <a:cs typeface="Times New Roman"/>
              </a:rPr>
              <a:t>There were no renewal </a:t>
            </a:r>
            <a:r>
              <a:rPr sz="1900" spc="-5" dirty="0">
                <a:latin typeface="Times New Roman"/>
                <a:cs typeface="Times New Roman"/>
              </a:rPr>
              <a:t>fees, </a:t>
            </a:r>
            <a:r>
              <a:rPr sz="1900" dirty="0">
                <a:latin typeface="Times New Roman"/>
                <a:cs typeface="Times New Roman"/>
              </a:rPr>
              <a:t>and the  date was </a:t>
            </a:r>
            <a:r>
              <a:rPr sz="1900" spc="-5" dirty="0">
                <a:latin typeface="Times New Roman"/>
                <a:cs typeface="Times New Roman"/>
              </a:rPr>
              <a:t>extended </a:t>
            </a:r>
            <a:r>
              <a:rPr sz="1900" dirty="0">
                <a:latin typeface="Times New Roman"/>
                <a:cs typeface="Times New Roman"/>
              </a:rPr>
              <a:t>to </a:t>
            </a:r>
            <a:r>
              <a:rPr sz="1900" spc="-5" dirty="0">
                <a:latin typeface="Times New Roman"/>
                <a:cs typeface="Times New Roman"/>
              </a:rPr>
              <a:t>Feb</a:t>
            </a:r>
            <a:r>
              <a:rPr sz="1900" spc="-6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1st.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92840" y="0"/>
            <a:ext cx="899160" cy="6858000"/>
          </a:xfrm>
          <a:custGeom>
            <a:avLst/>
            <a:gdLst/>
            <a:ahLst/>
            <a:cxnLst/>
            <a:rect l="l" t="t" r="r" b="b"/>
            <a:pathLst>
              <a:path w="899159" h="6858000">
                <a:moveTo>
                  <a:pt x="0" y="6858000"/>
                </a:moveTo>
                <a:lnTo>
                  <a:pt x="899159" y="6858000"/>
                </a:lnTo>
                <a:lnTo>
                  <a:pt x="8991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37347" y="0"/>
            <a:ext cx="355549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627126"/>
            <a:ext cx="397382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NEXT</a:t>
            </a:r>
            <a:r>
              <a:rPr sz="4400" b="1" spc="-1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4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STEPS…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1803907"/>
            <a:ext cx="6291580" cy="23729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Times New Roman"/>
                <a:cs typeface="Times New Roman"/>
              </a:rPr>
              <a:t>It is </a:t>
            </a:r>
            <a:r>
              <a:rPr sz="2800" spc="-5" dirty="0">
                <a:latin typeface="Times New Roman"/>
                <a:cs typeface="Times New Roman"/>
              </a:rPr>
              <a:t>important </a:t>
            </a:r>
            <a:r>
              <a:rPr sz="2800" dirty="0">
                <a:latin typeface="Times New Roman"/>
                <a:cs typeface="Times New Roman"/>
              </a:rPr>
              <a:t>that registries operators are  </a:t>
            </a:r>
            <a:r>
              <a:rPr sz="2800" spc="-5" dirty="0">
                <a:latin typeface="Times New Roman"/>
                <a:cs typeface="Times New Roman"/>
              </a:rPr>
              <a:t>aware </a:t>
            </a:r>
            <a:r>
              <a:rPr sz="2800" dirty="0">
                <a:latin typeface="Times New Roman"/>
                <a:cs typeface="Times New Roman"/>
              </a:rPr>
              <a:t>that their users could be  </a:t>
            </a:r>
            <a:r>
              <a:rPr sz="2800" spc="-5" dirty="0">
                <a:latin typeface="Times New Roman"/>
                <a:cs typeface="Times New Roman"/>
              </a:rPr>
              <a:t>uncommunicated </a:t>
            </a:r>
            <a:r>
              <a:rPr sz="2800" dirty="0">
                <a:latin typeface="Times New Roman"/>
                <a:cs typeface="Times New Roman"/>
              </a:rPr>
              <a:t>during and </a:t>
            </a:r>
            <a:r>
              <a:rPr sz="2800" spc="-5" dirty="0">
                <a:latin typeface="Times New Roman"/>
                <a:cs typeface="Times New Roman"/>
              </a:rPr>
              <a:t>after </a:t>
            </a:r>
            <a:r>
              <a:rPr sz="2800" dirty="0">
                <a:latin typeface="Times New Roman"/>
                <a:cs typeface="Times New Roman"/>
              </a:rPr>
              <a:t>the  occurrence of </a:t>
            </a:r>
            <a:r>
              <a:rPr sz="2800" spc="-5" dirty="0">
                <a:latin typeface="Times New Roman"/>
                <a:cs typeface="Times New Roman"/>
              </a:rPr>
              <a:t>disasters. </a:t>
            </a:r>
            <a:r>
              <a:rPr sz="2800" spc="-15" dirty="0">
                <a:latin typeface="Times New Roman"/>
                <a:cs typeface="Times New Roman"/>
              </a:rPr>
              <a:t>Consequently,  </a:t>
            </a:r>
            <a:r>
              <a:rPr sz="2800" dirty="0">
                <a:latin typeface="Times New Roman"/>
                <a:cs typeface="Times New Roman"/>
              </a:rPr>
              <a:t>new </a:t>
            </a:r>
            <a:r>
              <a:rPr sz="2800" spc="-5" dirty="0">
                <a:latin typeface="Times New Roman"/>
                <a:cs typeface="Times New Roman"/>
              </a:rPr>
              <a:t>policies </a:t>
            </a:r>
            <a:r>
              <a:rPr sz="2800" dirty="0">
                <a:latin typeface="Times New Roman"/>
                <a:cs typeface="Times New Roman"/>
              </a:rPr>
              <a:t>should be </a:t>
            </a:r>
            <a:r>
              <a:rPr sz="2800" spc="-5" dirty="0">
                <a:latin typeface="Times New Roman"/>
                <a:cs typeface="Times New Roman"/>
              </a:rPr>
              <a:t>instituted </a:t>
            </a:r>
            <a:r>
              <a:rPr sz="2800" dirty="0">
                <a:latin typeface="Times New Roman"/>
                <a:cs typeface="Times New Roman"/>
              </a:rPr>
              <a:t>to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ensure 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protection </a:t>
            </a:r>
            <a:r>
              <a:rPr sz="2800" dirty="0">
                <a:latin typeface="Times New Roman"/>
                <a:cs typeface="Times New Roman"/>
              </a:rPr>
              <a:t>of their cyber real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estate.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BB437B-6790-4B31-A3C6-DF4EA8F8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B62DAE-D006-4B4E-A295-88A9DC4EA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9F312F-26A6-4A82-A7F2-18373188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58"/>
            <a:ext cx="12145496" cy="68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50AC5E-1458-476C-A629-770D9F34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BEFA4B-8CB0-400C-82BA-A85E5BCCB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5E8A49-990D-4691-8281-E31672A4D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37DAD6-A770-426B-862A-08894E92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F3A0A7-631A-412F-8383-BCCE011F8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583814-19F4-4CCC-AE49-889B6FD7A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46457"/>
            <a:ext cx="11353800" cy="68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A212E6-91F0-41EF-8EA5-E66B1BDA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7F90F6-1828-4980-B898-54A2FAADD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22016B-8F05-4B69-ADB3-A39BA8CB1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B7177-CADC-4DAA-AAEB-B21A559F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785174-FBD8-4D4D-8C3A-F028DF2D9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7A3DED-6994-484D-8417-10FB348E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1BF422-C0AC-460B-B502-1C59EC1E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E0ABEE-DDB4-479A-AE36-926FE36F2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2A498E-FADF-457B-A60B-E6DC1C76A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228600"/>
            <a:ext cx="12268200" cy="73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5A228E-93D4-41E6-8D10-6BB92A861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BE8BE4-0343-4968-BBE6-F46D4B54A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571DBF-133E-421C-AC35-7FD90560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2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77C907-949F-4898-9447-C3E0AB4C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264FA9-73A7-4B98-A731-FF3D758AE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869888-D84F-47AE-ABE5-B05B5C157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" y="-457200"/>
            <a:ext cx="12133196" cy="80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433DE2-275E-4F93-9345-28DE3C1C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0A878-7B2D-4AEB-80CB-ACC34226B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E31F34-C7B3-422C-AE6A-A5775CA44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" y="-457200"/>
            <a:ext cx="12161293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8423C3-7641-463A-AE8C-EA272F2B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FD6E88-FE02-4EC4-ABE1-00CC5D5E7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7785F8-6672-4082-AD3C-4840377A4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2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30F8D-ABAB-4761-AD05-B67C23A3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A8758F-E928-4D8F-A38B-14BBE3498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E61ACF-DE75-4EE0-9EB7-35BD8BAF0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" y="0"/>
            <a:ext cx="1218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D2A7FA-8901-492C-AAD6-B618B118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5EFE76-777C-40DD-A875-D85400F2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74C9B6-68A1-41AB-B86B-88C9C46CD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0"/>
            <a:ext cx="12192000" cy="88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08C31-B3AB-434D-925B-E62A24C8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51B8E6-130D-4FB3-B4B6-55DF6EBE9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24A7E7-1231-431A-98ED-C16B124A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8" y="0"/>
            <a:ext cx="12462738" cy="70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019" y="535431"/>
            <a:ext cx="354139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Climate</a:t>
            </a:r>
            <a:r>
              <a:rPr sz="4000" b="1" u="heavy" spc="-8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000" b="1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Change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337055"/>
            <a:ext cx="6083300" cy="45472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41300" marR="100330" indent="-228600">
              <a:lnSpc>
                <a:spcPts val="3020"/>
              </a:lnSpc>
              <a:spcBef>
                <a:spcPts val="484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Greenhouse </a:t>
            </a:r>
            <a:r>
              <a:rPr sz="2800" b="1" dirty="0">
                <a:latin typeface="Times New Roman"/>
                <a:cs typeface="Times New Roman"/>
              </a:rPr>
              <a:t>effect </a:t>
            </a:r>
            <a:r>
              <a:rPr sz="2800" dirty="0">
                <a:latin typeface="Times New Roman"/>
                <a:cs typeface="Times New Roman"/>
              </a:rPr>
              <a:t>– Increased  </a:t>
            </a:r>
            <a:r>
              <a:rPr sz="2800" spc="-5" dirty="0">
                <a:latin typeface="Times New Roman"/>
                <a:cs typeface="Times New Roman"/>
              </a:rPr>
              <a:t>concentrations </a:t>
            </a:r>
            <a:r>
              <a:rPr sz="2800" dirty="0">
                <a:latin typeface="Times New Roman"/>
                <a:cs typeface="Times New Roman"/>
              </a:rPr>
              <a:t>of carbon dioxide CO</a:t>
            </a:r>
            <a:r>
              <a:rPr sz="2775" baseline="-21021" dirty="0">
                <a:latin typeface="Times New Roman"/>
                <a:cs typeface="Times New Roman"/>
              </a:rPr>
              <a:t>2 </a:t>
            </a:r>
            <a:r>
              <a:rPr sz="2800" dirty="0">
                <a:latin typeface="Times New Roman"/>
                <a:cs typeface="Times New Roman"/>
              </a:rPr>
              <a:t>in  the atmosphere trap the </a:t>
            </a:r>
            <a:r>
              <a:rPr sz="2800" spc="-35" dirty="0">
                <a:latin typeface="Times New Roman"/>
                <a:cs typeface="Times New Roman"/>
              </a:rPr>
              <a:t>Sun’s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energy.</a:t>
            </a:r>
            <a:endParaRPr sz="2800">
              <a:latin typeface="Times New Roman"/>
              <a:cs typeface="Times New Roman"/>
            </a:endParaRPr>
          </a:p>
          <a:p>
            <a:pPr marL="241300" marR="192405" indent="-228600">
              <a:lnSpc>
                <a:spcPct val="90000"/>
              </a:lnSpc>
              <a:spcBef>
                <a:spcPts val="960"/>
              </a:spcBef>
              <a:buFont typeface="Arial"/>
              <a:buChar char="•"/>
              <a:tabLst>
                <a:tab pos="241300" algn="l"/>
                <a:tab pos="4849495" algn="l"/>
              </a:tabLst>
            </a:pPr>
            <a:r>
              <a:rPr sz="2800" b="1" dirty="0">
                <a:latin typeface="Times New Roman"/>
                <a:cs typeface="Times New Roman"/>
              </a:rPr>
              <a:t>Oceans </a:t>
            </a:r>
            <a:r>
              <a:rPr sz="2800" dirty="0">
                <a:latin typeface="Times New Roman"/>
                <a:cs typeface="Times New Roman"/>
              </a:rPr>
              <a:t>absorb a lot of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the</a:t>
            </a:r>
            <a:r>
              <a:rPr sz="2800" spc="-5" dirty="0">
                <a:latin typeface="Times New Roman"/>
                <a:cs typeface="Times New Roman"/>
              </a:rPr>
              <a:t> CO</a:t>
            </a:r>
            <a:r>
              <a:rPr sz="2775" spc="-7" baseline="-21021" dirty="0">
                <a:latin typeface="Times New Roman"/>
                <a:cs typeface="Times New Roman"/>
              </a:rPr>
              <a:t>2	</a:t>
            </a:r>
            <a:r>
              <a:rPr sz="2800" dirty="0">
                <a:latin typeface="Times New Roman"/>
                <a:cs typeface="Times New Roman"/>
              </a:rPr>
              <a:t>as a  result making it more </a:t>
            </a:r>
            <a:r>
              <a:rPr sz="2800" spc="-5" dirty="0">
                <a:latin typeface="Times New Roman"/>
                <a:cs typeface="Times New Roman"/>
              </a:rPr>
              <a:t>acidic,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negatively  affecting </a:t>
            </a:r>
            <a:r>
              <a:rPr sz="2800" dirty="0">
                <a:latin typeface="Times New Roman"/>
                <a:cs typeface="Times New Roman"/>
              </a:rPr>
              <a:t>marine </a:t>
            </a:r>
            <a:r>
              <a:rPr sz="2800" spc="-5" dirty="0">
                <a:latin typeface="Times New Roman"/>
                <a:cs typeface="Times New Roman"/>
              </a:rPr>
              <a:t>ecosystems </a:t>
            </a:r>
            <a:r>
              <a:rPr sz="2800" dirty="0">
                <a:latin typeface="Times New Roman"/>
                <a:cs typeface="Times New Roman"/>
              </a:rPr>
              <a:t>and  </a:t>
            </a:r>
            <a:r>
              <a:rPr sz="2800" spc="-5" dirty="0">
                <a:latin typeface="Times New Roman"/>
                <a:cs typeface="Times New Roman"/>
              </a:rPr>
              <a:t>increasing </a:t>
            </a:r>
            <a:r>
              <a:rPr sz="2800" dirty="0">
                <a:latin typeface="Times New Roman"/>
                <a:cs typeface="Times New Roman"/>
              </a:rPr>
              <a:t>in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temperature.</a:t>
            </a:r>
            <a:endParaRPr sz="28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02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Times New Roman"/>
                <a:cs typeface="Times New Roman"/>
              </a:rPr>
              <a:t>High </a:t>
            </a:r>
            <a:r>
              <a:rPr sz="2800" spc="-5" dirty="0">
                <a:latin typeface="Times New Roman"/>
                <a:cs typeface="Times New Roman"/>
              </a:rPr>
              <a:t>atmospheric </a:t>
            </a:r>
            <a:r>
              <a:rPr sz="2800" dirty="0">
                <a:latin typeface="Times New Roman"/>
                <a:cs typeface="Times New Roman"/>
              </a:rPr>
              <a:t>and ocean surface  </a:t>
            </a:r>
            <a:r>
              <a:rPr sz="2800" spc="-5" dirty="0">
                <a:latin typeface="Times New Roman"/>
                <a:cs typeface="Times New Roman"/>
              </a:rPr>
              <a:t>temperatures </a:t>
            </a:r>
            <a:r>
              <a:rPr sz="2800" dirty="0">
                <a:latin typeface="Times New Roman"/>
                <a:cs typeface="Times New Roman"/>
              </a:rPr>
              <a:t>are core factors for the  </a:t>
            </a:r>
            <a:r>
              <a:rPr sz="2800" spc="-5" dirty="0">
                <a:latin typeface="Times New Roman"/>
                <a:cs typeface="Times New Roman"/>
              </a:rPr>
              <a:t>increased development </a:t>
            </a:r>
            <a:r>
              <a:rPr sz="2800" dirty="0">
                <a:latin typeface="Times New Roman"/>
                <a:cs typeface="Times New Roman"/>
              </a:rPr>
              <a:t>of category 4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and  5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hurricanes.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14793" y="2439161"/>
            <a:ext cx="3298698" cy="2473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8106" y="381000"/>
            <a:ext cx="3298698" cy="2385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25901" y="6327394"/>
            <a:ext cx="561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https://www.gfdl.noaa.gov/global-warming-and-hurricanes/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297E75-7C71-4206-A3AC-5AF56C5E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0F2DF1-7DE0-403A-B464-B50EE87C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50D215-154C-4E76-A689-56BE8BC0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10C740-CF14-4D0A-81C4-4A1BFAB1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8B28C1-1A1D-453F-874E-9739025FD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455187-5ADF-4942-9E66-D4BFE1E75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801F6-F3D7-42E4-9948-86802ACA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631C7F-3C97-4088-8E18-8F9A30FF0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3A6EA4-4BD3-4228-8B3F-6E49A2F11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243D08-4EA7-4856-A395-4CC25139C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30C998-037C-4306-91B8-58215AB89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B04E95-45CC-44ED-AB5B-974D328BA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6" y="-28325"/>
            <a:ext cx="12228096" cy="68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945" y="386079"/>
            <a:ext cx="11510645" cy="6087110"/>
          </a:xfrm>
          <a:custGeom>
            <a:avLst/>
            <a:gdLst/>
            <a:ahLst/>
            <a:cxnLst/>
            <a:rect l="l" t="t" r="r" b="b"/>
            <a:pathLst>
              <a:path w="11510645" h="6087110">
                <a:moveTo>
                  <a:pt x="0" y="6087110"/>
                </a:moveTo>
                <a:lnTo>
                  <a:pt x="11510390" y="6087110"/>
                </a:lnTo>
                <a:lnTo>
                  <a:pt x="11510390" y="0"/>
                </a:lnTo>
                <a:lnTo>
                  <a:pt x="0" y="0"/>
                </a:lnTo>
                <a:lnTo>
                  <a:pt x="0" y="608711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318" y="6587490"/>
            <a:ext cx="11701780" cy="0"/>
          </a:xfrm>
          <a:custGeom>
            <a:avLst/>
            <a:gdLst/>
            <a:ahLst/>
            <a:cxnLst/>
            <a:rect l="l" t="t" r="r" b="b"/>
            <a:pathLst>
              <a:path w="11701780">
                <a:moveTo>
                  <a:pt x="0" y="0"/>
                </a:moveTo>
                <a:lnTo>
                  <a:pt x="1170127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1043" y="283209"/>
            <a:ext cx="0" cy="6291580"/>
          </a:xfrm>
          <a:custGeom>
            <a:avLst/>
            <a:gdLst/>
            <a:ahLst/>
            <a:cxnLst/>
            <a:rect l="l" t="t" r="r" b="b"/>
            <a:pathLst>
              <a:path h="6291580">
                <a:moveTo>
                  <a:pt x="0" y="0"/>
                </a:moveTo>
                <a:lnTo>
                  <a:pt x="0" y="6291580"/>
                </a:lnTo>
              </a:path>
            </a:pathLst>
          </a:custGeom>
          <a:ln w="2545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8318" y="270509"/>
            <a:ext cx="11701780" cy="0"/>
          </a:xfrm>
          <a:custGeom>
            <a:avLst/>
            <a:gdLst/>
            <a:ahLst/>
            <a:cxnLst/>
            <a:rect l="l" t="t" r="r" b="b"/>
            <a:pathLst>
              <a:path w="11701780">
                <a:moveTo>
                  <a:pt x="0" y="0"/>
                </a:moveTo>
                <a:lnTo>
                  <a:pt x="1170127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946890" y="283718"/>
            <a:ext cx="0" cy="6291580"/>
          </a:xfrm>
          <a:custGeom>
            <a:avLst/>
            <a:gdLst/>
            <a:ahLst/>
            <a:cxnLst/>
            <a:rect l="l" t="t" r="r" b="b"/>
            <a:pathLst>
              <a:path h="6291580">
                <a:moveTo>
                  <a:pt x="0" y="0"/>
                </a:moveTo>
                <a:lnTo>
                  <a:pt x="0" y="6291275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219" y="6511290"/>
            <a:ext cx="11599545" cy="0"/>
          </a:xfrm>
          <a:custGeom>
            <a:avLst/>
            <a:gdLst/>
            <a:ahLst/>
            <a:cxnLst/>
            <a:rect l="l" t="t" r="r" b="b"/>
            <a:pathLst>
              <a:path w="11599545">
                <a:moveTo>
                  <a:pt x="0" y="0"/>
                </a:moveTo>
                <a:lnTo>
                  <a:pt x="11599443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7395" y="386079"/>
            <a:ext cx="0" cy="6087110"/>
          </a:xfrm>
          <a:custGeom>
            <a:avLst/>
            <a:gdLst/>
            <a:ahLst/>
            <a:cxnLst/>
            <a:rect l="l" t="t" r="r" b="b"/>
            <a:pathLst>
              <a:path h="6087110">
                <a:moveTo>
                  <a:pt x="0" y="0"/>
                </a:moveTo>
                <a:lnTo>
                  <a:pt x="0" y="6087110"/>
                </a:lnTo>
              </a:path>
            </a:pathLst>
          </a:custGeom>
          <a:ln w="7635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219" y="347979"/>
            <a:ext cx="11599545" cy="0"/>
          </a:xfrm>
          <a:custGeom>
            <a:avLst/>
            <a:gdLst/>
            <a:ahLst/>
            <a:cxnLst/>
            <a:rect l="l" t="t" r="r" b="b"/>
            <a:pathLst>
              <a:path w="11599545">
                <a:moveTo>
                  <a:pt x="0" y="0"/>
                </a:moveTo>
                <a:lnTo>
                  <a:pt x="11599443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70499" y="385572"/>
            <a:ext cx="0" cy="6087745"/>
          </a:xfrm>
          <a:custGeom>
            <a:avLst/>
            <a:gdLst/>
            <a:ahLst/>
            <a:cxnLst/>
            <a:rect l="l" t="t" r="r" b="b"/>
            <a:pathLst>
              <a:path h="6087745">
                <a:moveTo>
                  <a:pt x="0" y="0"/>
                </a:moveTo>
                <a:lnTo>
                  <a:pt x="0" y="6087618"/>
                </a:lnTo>
              </a:path>
            </a:pathLst>
          </a:custGeom>
          <a:ln w="76327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24780" y="4109846"/>
            <a:ext cx="2743200" cy="0"/>
          </a:xfrm>
          <a:custGeom>
            <a:avLst/>
            <a:gdLst/>
            <a:ahLst/>
            <a:cxnLst/>
            <a:rect l="l" t="t" r="r" b="b"/>
            <a:pathLst>
              <a:path w="2743200">
                <a:moveTo>
                  <a:pt x="0" y="0"/>
                </a:moveTo>
                <a:lnTo>
                  <a:pt x="2743200" y="0"/>
                </a:lnTo>
              </a:path>
            </a:pathLst>
          </a:custGeom>
          <a:ln w="1295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75150" y="2994152"/>
            <a:ext cx="3442335" cy="909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800" dirty="0">
                <a:solidFill>
                  <a:srgbClr val="FFFFFF"/>
                </a:solidFill>
                <a:latin typeface="Times New Roman"/>
                <a:cs typeface="Times New Roman"/>
              </a:rPr>
              <a:t>Thank</a:t>
            </a:r>
            <a:r>
              <a:rPr sz="58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5800" dirty="0">
                <a:solidFill>
                  <a:srgbClr val="FFFFFF"/>
                </a:solidFill>
                <a:latin typeface="Times New Roman"/>
                <a:cs typeface="Times New Roman"/>
              </a:rPr>
              <a:t>you!</a:t>
            </a:r>
            <a:endParaRPr sz="5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A4F19007-A67B-4695-9DB0-BDFBFC33BE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758"/>
            <a:ext cx="12192000" cy="6859252"/>
          </a:xfrm>
        </p:spPr>
      </p:pic>
    </p:spTree>
    <p:extLst>
      <p:ext uri="{BB962C8B-B14F-4D97-AF65-F5344CB8AC3E}">
        <p14:creationId xmlns:p14="http://schemas.microsoft.com/office/powerpoint/2010/main" val="16249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88935" y="2277617"/>
            <a:ext cx="4703445" cy="4580890"/>
          </a:xfrm>
          <a:custGeom>
            <a:avLst/>
            <a:gdLst/>
            <a:ahLst/>
            <a:cxnLst/>
            <a:rect l="l" t="t" r="r" b="b"/>
            <a:pathLst>
              <a:path w="4703445" h="4580890">
                <a:moveTo>
                  <a:pt x="2490851" y="0"/>
                </a:moveTo>
                <a:lnTo>
                  <a:pt x="2442521" y="461"/>
                </a:lnTo>
                <a:lnTo>
                  <a:pt x="2394411" y="1840"/>
                </a:lnTo>
                <a:lnTo>
                  <a:pt x="2346528" y="4129"/>
                </a:lnTo>
                <a:lnTo>
                  <a:pt x="2298882" y="7319"/>
                </a:lnTo>
                <a:lnTo>
                  <a:pt x="2251480" y="11401"/>
                </a:lnTo>
                <a:lnTo>
                  <a:pt x="2204332" y="16367"/>
                </a:lnTo>
                <a:lnTo>
                  <a:pt x="2157445" y="22210"/>
                </a:lnTo>
                <a:lnTo>
                  <a:pt x="2110827" y="28920"/>
                </a:lnTo>
                <a:lnTo>
                  <a:pt x="2064489" y="36489"/>
                </a:lnTo>
                <a:lnTo>
                  <a:pt x="2018437" y="44909"/>
                </a:lnTo>
                <a:lnTo>
                  <a:pt x="1972680" y="54172"/>
                </a:lnTo>
                <a:lnTo>
                  <a:pt x="1927227" y="64269"/>
                </a:lnTo>
                <a:lnTo>
                  <a:pt x="1882087" y="75192"/>
                </a:lnTo>
                <a:lnTo>
                  <a:pt x="1837267" y="86933"/>
                </a:lnTo>
                <a:lnTo>
                  <a:pt x="1792776" y="99482"/>
                </a:lnTo>
                <a:lnTo>
                  <a:pt x="1748622" y="112833"/>
                </a:lnTo>
                <a:lnTo>
                  <a:pt x="1704815" y="126976"/>
                </a:lnTo>
                <a:lnTo>
                  <a:pt x="1661362" y="141903"/>
                </a:lnTo>
                <a:lnTo>
                  <a:pt x="1618272" y="157607"/>
                </a:lnTo>
                <a:lnTo>
                  <a:pt x="1575553" y="174077"/>
                </a:lnTo>
                <a:lnTo>
                  <a:pt x="1533214" y="191307"/>
                </a:lnTo>
                <a:lnTo>
                  <a:pt x="1491263" y="209288"/>
                </a:lnTo>
                <a:lnTo>
                  <a:pt x="1449709" y="228011"/>
                </a:lnTo>
                <a:lnTo>
                  <a:pt x="1408560" y="247468"/>
                </a:lnTo>
                <a:lnTo>
                  <a:pt x="1367825" y="267651"/>
                </a:lnTo>
                <a:lnTo>
                  <a:pt x="1327512" y="288552"/>
                </a:lnTo>
                <a:lnTo>
                  <a:pt x="1287629" y="310162"/>
                </a:lnTo>
                <a:lnTo>
                  <a:pt x="1248185" y="332472"/>
                </a:lnTo>
                <a:lnTo>
                  <a:pt x="1209188" y="355475"/>
                </a:lnTo>
                <a:lnTo>
                  <a:pt x="1170647" y="379162"/>
                </a:lnTo>
                <a:lnTo>
                  <a:pt x="1132570" y="403525"/>
                </a:lnTo>
                <a:lnTo>
                  <a:pt x="1094967" y="428555"/>
                </a:lnTo>
                <a:lnTo>
                  <a:pt x="1057844" y="454244"/>
                </a:lnTo>
                <a:lnTo>
                  <a:pt x="1021211" y="480584"/>
                </a:lnTo>
                <a:lnTo>
                  <a:pt x="985075" y="507566"/>
                </a:lnTo>
                <a:lnTo>
                  <a:pt x="949447" y="535182"/>
                </a:lnTo>
                <a:lnTo>
                  <a:pt x="914333" y="563424"/>
                </a:lnTo>
                <a:lnTo>
                  <a:pt x="879743" y="592284"/>
                </a:lnTo>
                <a:lnTo>
                  <a:pt x="845684" y="621752"/>
                </a:lnTo>
                <a:lnTo>
                  <a:pt x="812166" y="651821"/>
                </a:lnTo>
                <a:lnTo>
                  <a:pt x="779196" y="682482"/>
                </a:lnTo>
                <a:lnTo>
                  <a:pt x="746784" y="713728"/>
                </a:lnTo>
                <a:lnTo>
                  <a:pt x="714937" y="745549"/>
                </a:lnTo>
                <a:lnTo>
                  <a:pt x="683664" y="777937"/>
                </a:lnTo>
                <a:lnTo>
                  <a:pt x="652974" y="810884"/>
                </a:lnTo>
                <a:lnTo>
                  <a:pt x="622875" y="844382"/>
                </a:lnTo>
                <a:lnTo>
                  <a:pt x="593375" y="878422"/>
                </a:lnTo>
                <a:lnTo>
                  <a:pt x="564483" y="912996"/>
                </a:lnTo>
                <a:lnTo>
                  <a:pt x="536207" y="948096"/>
                </a:lnTo>
                <a:lnTo>
                  <a:pt x="508557" y="983713"/>
                </a:lnTo>
                <a:lnTo>
                  <a:pt x="481539" y="1019839"/>
                </a:lnTo>
                <a:lnTo>
                  <a:pt x="455163" y="1056465"/>
                </a:lnTo>
                <a:lnTo>
                  <a:pt x="429332" y="1093742"/>
                </a:lnTo>
                <a:lnTo>
                  <a:pt x="404369" y="1131187"/>
                </a:lnTo>
                <a:lnTo>
                  <a:pt x="379969" y="1169265"/>
                </a:lnTo>
                <a:lnTo>
                  <a:pt x="356244" y="1207810"/>
                </a:lnTo>
                <a:lnTo>
                  <a:pt x="333202" y="1246814"/>
                </a:lnTo>
                <a:lnTo>
                  <a:pt x="310854" y="1286269"/>
                </a:lnTo>
                <a:lnTo>
                  <a:pt x="289206" y="1326165"/>
                </a:lnTo>
                <a:lnTo>
                  <a:pt x="268267" y="1366496"/>
                </a:lnTo>
                <a:lnTo>
                  <a:pt x="248045" y="1407252"/>
                </a:lnTo>
                <a:lnTo>
                  <a:pt x="228550" y="1448426"/>
                </a:lnTo>
                <a:lnTo>
                  <a:pt x="209790" y="1490008"/>
                </a:lnTo>
                <a:lnTo>
                  <a:pt x="191772" y="1531990"/>
                </a:lnTo>
                <a:lnTo>
                  <a:pt x="174506" y="1574365"/>
                </a:lnTo>
                <a:lnTo>
                  <a:pt x="158000" y="1617123"/>
                </a:lnTo>
                <a:lnTo>
                  <a:pt x="142262" y="1660257"/>
                </a:lnTo>
                <a:lnTo>
                  <a:pt x="127301" y="1703758"/>
                </a:lnTo>
                <a:lnTo>
                  <a:pt x="113125" y="1747618"/>
                </a:lnTo>
                <a:lnTo>
                  <a:pt x="99743" y="1791828"/>
                </a:lnTo>
                <a:lnTo>
                  <a:pt x="87163" y="1836381"/>
                </a:lnTo>
                <a:lnTo>
                  <a:pt x="75394" y="1881267"/>
                </a:lnTo>
                <a:lnTo>
                  <a:pt x="64444" y="1926478"/>
                </a:lnTo>
                <a:lnTo>
                  <a:pt x="54321" y="1972006"/>
                </a:lnTo>
                <a:lnTo>
                  <a:pt x="45034" y="2017844"/>
                </a:lnTo>
                <a:lnTo>
                  <a:pt x="36592" y="2063981"/>
                </a:lnTo>
                <a:lnTo>
                  <a:pt x="29002" y="2110411"/>
                </a:lnTo>
                <a:lnTo>
                  <a:pt x="22273" y="2157124"/>
                </a:lnTo>
                <a:lnTo>
                  <a:pt x="16415" y="2204112"/>
                </a:lnTo>
                <a:lnTo>
                  <a:pt x="11434" y="2251368"/>
                </a:lnTo>
                <a:lnTo>
                  <a:pt x="7340" y="2298882"/>
                </a:lnTo>
                <a:lnTo>
                  <a:pt x="4141" y="2346647"/>
                </a:lnTo>
                <a:lnTo>
                  <a:pt x="1846" y="2394653"/>
                </a:lnTo>
                <a:lnTo>
                  <a:pt x="463" y="2442893"/>
                </a:lnTo>
                <a:lnTo>
                  <a:pt x="0" y="2491359"/>
                </a:lnTo>
                <a:lnTo>
                  <a:pt x="523" y="2542712"/>
                </a:lnTo>
                <a:lnTo>
                  <a:pt x="2086" y="2593812"/>
                </a:lnTo>
                <a:lnTo>
                  <a:pt x="4678" y="2644648"/>
                </a:lnTo>
                <a:lnTo>
                  <a:pt x="8290" y="2695210"/>
                </a:lnTo>
                <a:lnTo>
                  <a:pt x="12911" y="2745488"/>
                </a:lnTo>
                <a:lnTo>
                  <a:pt x="18531" y="2795473"/>
                </a:lnTo>
                <a:lnTo>
                  <a:pt x="25140" y="2845154"/>
                </a:lnTo>
                <a:lnTo>
                  <a:pt x="32727" y="2894522"/>
                </a:lnTo>
                <a:lnTo>
                  <a:pt x="41282" y="2943566"/>
                </a:lnTo>
                <a:lnTo>
                  <a:pt x="50795" y="2992277"/>
                </a:lnTo>
                <a:lnTo>
                  <a:pt x="61257" y="3040645"/>
                </a:lnTo>
                <a:lnTo>
                  <a:pt x="72655" y="3088660"/>
                </a:lnTo>
                <a:lnTo>
                  <a:pt x="84981" y="3136312"/>
                </a:lnTo>
                <a:lnTo>
                  <a:pt x="98224" y="3183591"/>
                </a:lnTo>
                <a:lnTo>
                  <a:pt x="112374" y="3230488"/>
                </a:lnTo>
                <a:lnTo>
                  <a:pt x="127421" y="3276991"/>
                </a:lnTo>
                <a:lnTo>
                  <a:pt x="143354" y="3323093"/>
                </a:lnTo>
                <a:lnTo>
                  <a:pt x="160164" y="3368782"/>
                </a:lnTo>
                <a:lnTo>
                  <a:pt x="177839" y="3414048"/>
                </a:lnTo>
                <a:lnTo>
                  <a:pt x="196371" y="3458883"/>
                </a:lnTo>
                <a:lnTo>
                  <a:pt x="215747" y="3503275"/>
                </a:lnTo>
                <a:lnTo>
                  <a:pt x="235960" y="3547215"/>
                </a:lnTo>
                <a:lnTo>
                  <a:pt x="256997" y="3590694"/>
                </a:lnTo>
                <a:lnTo>
                  <a:pt x="278850" y="3633701"/>
                </a:lnTo>
                <a:lnTo>
                  <a:pt x="301507" y="3676226"/>
                </a:lnTo>
                <a:lnTo>
                  <a:pt x="324958" y="3718259"/>
                </a:lnTo>
                <a:lnTo>
                  <a:pt x="349194" y="3759791"/>
                </a:lnTo>
                <a:lnTo>
                  <a:pt x="374204" y="3800811"/>
                </a:lnTo>
                <a:lnTo>
                  <a:pt x="399978" y="3841311"/>
                </a:lnTo>
                <a:lnTo>
                  <a:pt x="426505" y="3881279"/>
                </a:lnTo>
                <a:lnTo>
                  <a:pt x="453776" y="3920706"/>
                </a:lnTo>
                <a:lnTo>
                  <a:pt x="481780" y="3959582"/>
                </a:lnTo>
                <a:lnTo>
                  <a:pt x="510507" y="3997897"/>
                </a:lnTo>
                <a:lnTo>
                  <a:pt x="539947" y="4035642"/>
                </a:lnTo>
                <a:lnTo>
                  <a:pt x="570089" y="4072805"/>
                </a:lnTo>
                <a:lnTo>
                  <a:pt x="600924" y="4109379"/>
                </a:lnTo>
                <a:lnTo>
                  <a:pt x="632441" y="4145351"/>
                </a:lnTo>
                <a:lnTo>
                  <a:pt x="664629" y="4180714"/>
                </a:lnTo>
                <a:lnTo>
                  <a:pt x="697479" y="4215456"/>
                </a:lnTo>
                <a:lnTo>
                  <a:pt x="730981" y="4249568"/>
                </a:lnTo>
                <a:lnTo>
                  <a:pt x="765124" y="4283040"/>
                </a:lnTo>
                <a:lnTo>
                  <a:pt x="799898" y="4315862"/>
                </a:lnTo>
                <a:lnTo>
                  <a:pt x="835292" y="4348024"/>
                </a:lnTo>
                <a:lnTo>
                  <a:pt x="871297" y="4379517"/>
                </a:lnTo>
                <a:lnTo>
                  <a:pt x="907903" y="4410330"/>
                </a:lnTo>
                <a:lnTo>
                  <a:pt x="945098" y="4440453"/>
                </a:lnTo>
                <a:lnTo>
                  <a:pt x="982874" y="4469877"/>
                </a:lnTo>
                <a:lnTo>
                  <a:pt x="1021219" y="4498592"/>
                </a:lnTo>
                <a:lnTo>
                  <a:pt x="1060124" y="4526587"/>
                </a:lnTo>
                <a:lnTo>
                  <a:pt x="1099578" y="4553853"/>
                </a:lnTo>
                <a:lnTo>
                  <a:pt x="1139571" y="4580381"/>
                </a:lnTo>
                <a:lnTo>
                  <a:pt x="3845687" y="4580381"/>
                </a:lnTo>
                <a:lnTo>
                  <a:pt x="3887311" y="4553102"/>
                </a:lnTo>
                <a:lnTo>
                  <a:pt x="3928300" y="4525019"/>
                </a:lnTo>
                <a:lnTo>
                  <a:pt x="3968647" y="4496144"/>
                </a:lnTo>
                <a:lnTo>
                  <a:pt x="4008345" y="4466488"/>
                </a:lnTo>
                <a:lnTo>
                  <a:pt x="4047387" y="4436060"/>
                </a:lnTo>
                <a:lnTo>
                  <a:pt x="4085765" y="4404872"/>
                </a:lnTo>
                <a:lnTo>
                  <a:pt x="4123473" y="4372935"/>
                </a:lnTo>
                <a:lnTo>
                  <a:pt x="4160503" y="4340259"/>
                </a:lnTo>
                <a:lnTo>
                  <a:pt x="4196848" y="4306856"/>
                </a:lnTo>
                <a:lnTo>
                  <a:pt x="4232502" y="4272736"/>
                </a:lnTo>
                <a:lnTo>
                  <a:pt x="4267456" y="4237911"/>
                </a:lnTo>
                <a:lnTo>
                  <a:pt x="4301704" y="4202390"/>
                </a:lnTo>
                <a:lnTo>
                  <a:pt x="4335240" y="4166185"/>
                </a:lnTo>
                <a:lnTo>
                  <a:pt x="4368055" y="4129307"/>
                </a:lnTo>
                <a:lnTo>
                  <a:pt x="4400142" y="4091766"/>
                </a:lnTo>
                <a:lnTo>
                  <a:pt x="4431495" y="4053574"/>
                </a:lnTo>
                <a:lnTo>
                  <a:pt x="4462107" y="4014741"/>
                </a:lnTo>
                <a:lnTo>
                  <a:pt x="4491969" y="3975277"/>
                </a:lnTo>
                <a:lnTo>
                  <a:pt x="4521076" y="3935195"/>
                </a:lnTo>
                <a:lnTo>
                  <a:pt x="4549420" y="3894504"/>
                </a:lnTo>
                <a:lnTo>
                  <a:pt x="4576994" y="3853216"/>
                </a:lnTo>
                <a:lnTo>
                  <a:pt x="4603791" y="3811342"/>
                </a:lnTo>
                <a:lnTo>
                  <a:pt x="4629803" y="3768891"/>
                </a:lnTo>
                <a:lnTo>
                  <a:pt x="4655024" y="3725876"/>
                </a:lnTo>
                <a:lnTo>
                  <a:pt x="4679447" y="3682307"/>
                </a:lnTo>
                <a:lnTo>
                  <a:pt x="4703064" y="3638194"/>
                </a:lnTo>
                <a:lnTo>
                  <a:pt x="4703064" y="1340993"/>
                </a:lnTo>
                <a:lnTo>
                  <a:pt x="4680365" y="1298511"/>
                </a:lnTo>
                <a:lnTo>
                  <a:pt x="4656879" y="1256525"/>
                </a:lnTo>
                <a:lnTo>
                  <a:pt x="4632617" y="1215046"/>
                </a:lnTo>
                <a:lnTo>
                  <a:pt x="4607587" y="1174082"/>
                </a:lnTo>
                <a:lnTo>
                  <a:pt x="4581800" y="1133644"/>
                </a:lnTo>
                <a:lnTo>
                  <a:pt x="4555156" y="1093584"/>
                </a:lnTo>
                <a:lnTo>
                  <a:pt x="4527992" y="1054385"/>
                </a:lnTo>
                <a:lnTo>
                  <a:pt x="4499991" y="1015583"/>
                </a:lnTo>
                <a:lnTo>
                  <a:pt x="4471272" y="977347"/>
                </a:lnTo>
                <a:lnTo>
                  <a:pt x="4441844" y="939686"/>
                </a:lnTo>
                <a:lnTo>
                  <a:pt x="4411717" y="902610"/>
                </a:lnTo>
                <a:lnTo>
                  <a:pt x="4380900" y="866129"/>
                </a:lnTo>
                <a:lnTo>
                  <a:pt x="4349405" y="830253"/>
                </a:lnTo>
                <a:lnTo>
                  <a:pt x="4317239" y="794992"/>
                </a:lnTo>
                <a:lnTo>
                  <a:pt x="4284414" y="760355"/>
                </a:lnTo>
                <a:lnTo>
                  <a:pt x="4250939" y="726352"/>
                </a:lnTo>
                <a:lnTo>
                  <a:pt x="4216823" y="692994"/>
                </a:lnTo>
                <a:lnTo>
                  <a:pt x="4182077" y="660291"/>
                </a:lnTo>
                <a:lnTo>
                  <a:pt x="4146710" y="628251"/>
                </a:lnTo>
                <a:lnTo>
                  <a:pt x="4110732" y="596885"/>
                </a:lnTo>
                <a:lnTo>
                  <a:pt x="4074152" y="566204"/>
                </a:lnTo>
                <a:lnTo>
                  <a:pt x="4036981" y="536216"/>
                </a:lnTo>
                <a:lnTo>
                  <a:pt x="3999228" y="506931"/>
                </a:lnTo>
                <a:lnTo>
                  <a:pt x="3960903" y="478361"/>
                </a:lnTo>
                <a:lnTo>
                  <a:pt x="3922016" y="450513"/>
                </a:lnTo>
                <a:lnTo>
                  <a:pt x="3882576" y="423399"/>
                </a:lnTo>
                <a:lnTo>
                  <a:pt x="3842594" y="397029"/>
                </a:lnTo>
                <a:lnTo>
                  <a:pt x="3802078" y="371411"/>
                </a:lnTo>
                <a:lnTo>
                  <a:pt x="3761039" y="346556"/>
                </a:lnTo>
                <a:lnTo>
                  <a:pt x="3719487" y="322474"/>
                </a:lnTo>
                <a:lnTo>
                  <a:pt x="3677430" y="299175"/>
                </a:lnTo>
                <a:lnTo>
                  <a:pt x="3634880" y="276669"/>
                </a:lnTo>
                <a:lnTo>
                  <a:pt x="3591846" y="254965"/>
                </a:lnTo>
                <a:lnTo>
                  <a:pt x="3548337" y="234073"/>
                </a:lnTo>
                <a:lnTo>
                  <a:pt x="3504363" y="214004"/>
                </a:lnTo>
                <a:lnTo>
                  <a:pt x="3459935" y="194767"/>
                </a:lnTo>
                <a:lnTo>
                  <a:pt x="3415061" y="176372"/>
                </a:lnTo>
                <a:lnTo>
                  <a:pt x="3369752" y="158828"/>
                </a:lnTo>
                <a:lnTo>
                  <a:pt x="3324017" y="142147"/>
                </a:lnTo>
                <a:lnTo>
                  <a:pt x="3277866" y="126337"/>
                </a:lnTo>
                <a:lnTo>
                  <a:pt x="3231309" y="111409"/>
                </a:lnTo>
                <a:lnTo>
                  <a:pt x="3184356" y="97373"/>
                </a:lnTo>
                <a:lnTo>
                  <a:pt x="3137016" y="84238"/>
                </a:lnTo>
                <a:lnTo>
                  <a:pt x="3089299" y="72013"/>
                </a:lnTo>
                <a:lnTo>
                  <a:pt x="3041215" y="60711"/>
                </a:lnTo>
                <a:lnTo>
                  <a:pt x="2992773" y="50339"/>
                </a:lnTo>
                <a:lnTo>
                  <a:pt x="2943984" y="40908"/>
                </a:lnTo>
                <a:lnTo>
                  <a:pt x="2894857" y="32427"/>
                </a:lnTo>
                <a:lnTo>
                  <a:pt x="2845403" y="24908"/>
                </a:lnTo>
                <a:lnTo>
                  <a:pt x="2795629" y="18359"/>
                </a:lnTo>
                <a:lnTo>
                  <a:pt x="2745547" y="12790"/>
                </a:lnTo>
                <a:lnTo>
                  <a:pt x="2695167" y="8212"/>
                </a:lnTo>
                <a:lnTo>
                  <a:pt x="2644497" y="4634"/>
                </a:lnTo>
                <a:lnTo>
                  <a:pt x="2593548" y="2066"/>
                </a:lnTo>
                <a:lnTo>
                  <a:pt x="2542329" y="518"/>
                </a:lnTo>
                <a:lnTo>
                  <a:pt x="2490851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80422" y="5124069"/>
            <a:ext cx="935990" cy="0"/>
          </a:xfrm>
          <a:custGeom>
            <a:avLst/>
            <a:gdLst/>
            <a:ahLst/>
            <a:cxnLst/>
            <a:rect l="l" t="t" r="r" b="b"/>
            <a:pathLst>
              <a:path w="935990">
                <a:moveTo>
                  <a:pt x="0" y="0"/>
                </a:moveTo>
                <a:lnTo>
                  <a:pt x="935481" y="0"/>
                </a:lnTo>
              </a:path>
            </a:pathLst>
          </a:custGeom>
          <a:ln w="2514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9609" y="3816603"/>
            <a:ext cx="3283585" cy="1184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100"/>
              </a:spcBef>
            </a:pPr>
            <a:r>
              <a:rPr sz="4000" b="0" spc="-35" dirty="0">
                <a:latin typeface="Calibri Light"/>
                <a:cs typeface="Calibri Light"/>
              </a:rPr>
              <a:t>Hurricane</a:t>
            </a:r>
            <a:r>
              <a:rPr sz="4000" b="0" spc="-150" dirty="0">
                <a:latin typeface="Calibri Light"/>
                <a:cs typeface="Calibri Light"/>
              </a:rPr>
              <a:t> </a:t>
            </a:r>
            <a:r>
              <a:rPr sz="4000" b="0" spc="-30" dirty="0">
                <a:latin typeface="Calibri Light"/>
                <a:cs typeface="Calibri Light"/>
              </a:rPr>
              <a:t>Maria</a:t>
            </a:r>
            <a:endParaRPr sz="4000">
              <a:latin typeface="Calibri Light"/>
              <a:cs typeface="Calibri Light"/>
            </a:endParaRPr>
          </a:p>
          <a:p>
            <a:pPr algn="ctr">
              <a:lnSpc>
                <a:spcPts val="4560"/>
              </a:lnSpc>
            </a:pPr>
            <a:r>
              <a:rPr sz="4000" b="0" spc="-40" dirty="0">
                <a:latin typeface="Calibri Light"/>
                <a:cs typeface="Calibri Light"/>
              </a:rPr>
              <a:t>2017</a:t>
            </a:r>
            <a:endParaRPr sz="4000">
              <a:latin typeface="Calibri Light"/>
              <a:cs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0" y="5367528"/>
            <a:ext cx="3429000" cy="1490980"/>
          </a:xfrm>
          <a:custGeom>
            <a:avLst/>
            <a:gdLst/>
            <a:ahLst/>
            <a:cxnLst/>
            <a:rect l="l" t="t" r="r" b="b"/>
            <a:pathLst>
              <a:path w="3429000" h="1490979">
                <a:moveTo>
                  <a:pt x="3429000" y="0"/>
                </a:moveTo>
                <a:lnTo>
                  <a:pt x="690118" y="0"/>
                </a:lnTo>
                <a:lnTo>
                  <a:pt x="0" y="1490472"/>
                </a:lnTo>
                <a:lnTo>
                  <a:pt x="3429000" y="1490472"/>
                </a:lnTo>
                <a:lnTo>
                  <a:pt x="3429000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67528"/>
            <a:ext cx="9161145" cy="1490980"/>
          </a:xfrm>
          <a:custGeom>
            <a:avLst/>
            <a:gdLst/>
            <a:ahLst/>
            <a:cxnLst/>
            <a:rect l="l" t="t" r="r" b="b"/>
            <a:pathLst>
              <a:path w="9161145" h="1490979">
                <a:moveTo>
                  <a:pt x="9160764" y="0"/>
                </a:moveTo>
                <a:lnTo>
                  <a:pt x="0" y="0"/>
                </a:lnTo>
                <a:lnTo>
                  <a:pt x="0" y="1490472"/>
                </a:lnTo>
                <a:lnTo>
                  <a:pt x="8470646" y="1490472"/>
                </a:lnTo>
                <a:lnTo>
                  <a:pt x="9160764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519166"/>
            <a:ext cx="7282815" cy="1010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75"/>
              </a:lnSpc>
              <a:spcBef>
                <a:spcPts val="100"/>
              </a:spcBef>
            </a:pPr>
            <a:r>
              <a:rPr sz="3400" b="0" spc="-30" dirty="0">
                <a:latin typeface="Calibri Light"/>
                <a:cs typeface="Calibri Light"/>
              </a:rPr>
              <a:t>How </a:t>
            </a:r>
            <a:r>
              <a:rPr sz="3400" b="0" spc="-10" dirty="0">
                <a:latin typeface="Calibri Light"/>
                <a:cs typeface="Calibri Light"/>
              </a:rPr>
              <a:t>did </a:t>
            </a:r>
            <a:r>
              <a:rPr sz="3400" b="0" spc="-30" dirty="0">
                <a:latin typeface="Calibri Light"/>
                <a:cs typeface="Calibri Light"/>
              </a:rPr>
              <a:t>PRTLD continue </a:t>
            </a:r>
            <a:r>
              <a:rPr sz="3400" b="0" spc="-25" dirty="0">
                <a:latin typeface="Calibri Light"/>
                <a:cs typeface="Calibri Light"/>
              </a:rPr>
              <a:t>to </a:t>
            </a:r>
            <a:r>
              <a:rPr sz="3400" b="0" spc="-15" dirty="0">
                <a:latin typeface="Calibri Light"/>
                <a:cs typeface="Calibri Light"/>
              </a:rPr>
              <a:t>be</a:t>
            </a:r>
            <a:r>
              <a:rPr sz="3400" b="0" spc="-350" dirty="0">
                <a:latin typeface="Calibri Light"/>
                <a:cs typeface="Calibri Light"/>
              </a:rPr>
              <a:t> </a:t>
            </a:r>
            <a:r>
              <a:rPr sz="3400" b="0" spc="-35" dirty="0">
                <a:latin typeface="Calibri Light"/>
                <a:cs typeface="Calibri Light"/>
              </a:rPr>
              <a:t>Operational</a:t>
            </a:r>
            <a:endParaRPr sz="3400">
              <a:latin typeface="Calibri Light"/>
              <a:cs typeface="Calibri Light"/>
            </a:endParaRPr>
          </a:p>
          <a:p>
            <a:pPr marL="12700">
              <a:lnSpc>
                <a:spcPts val="3875"/>
              </a:lnSpc>
            </a:pPr>
            <a:r>
              <a:rPr sz="3400" b="0" spc="-25" dirty="0">
                <a:latin typeface="Calibri Light"/>
                <a:cs typeface="Calibri Light"/>
              </a:rPr>
              <a:t>During </a:t>
            </a:r>
            <a:r>
              <a:rPr sz="3400" b="0" spc="-20" dirty="0">
                <a:latin typeface="Calibri Light"/>
                <a:cs typeface="Calibri Light"/>
              </a:rPr>
              <a:t>and </a:t>
            </a:r>
            <a:r>
              <a:rPr sz="3400" b="0" spc="-25" dirty="0">
                <a:latin typeface="Calibri Light"/>
                <a:cs typeface="Calibri Light"/>
              </a:rPr>
              <a:t>After </a:t>
            </a:r>
            <a:r>
              <a:rPr sz="3400" b="0" spc="-30" dirty="0">
                <a:latin typeface="Calibri Light"/>
                <a:cs typeface="Calibri Light"/>
              </a:rPr>
              <a:t>Hurricane</a:t>
            </a:r>
            <a:r>
              <a:rPr sz="3400" b="0" spc="-195" dirty="0">
                <a:latin typeface="Calibri Light"/>
                <a:cs typeface="Calibri Light"/>
              </a:rPr>
              <a:t> </a:t>
            </a:r>
            <a:r>
              <a:rPr sz="3400" b="0" spc="-25" dirty="0">
                <a:latin typeface="Calibri Light"/>
                <a:cs typeface="Calibri Light"/>
              </a:rPr>
              <a:t>Maria?</a:t>
            </a:r>
            <a:endParaRPr sz="3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986" y="660653"/>
            <a:ext cx="4032503" cy="1677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027" y="640080"/>
            <a:ext cx="2708910" cy="1764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7898" y="699516"/>
            <a:ext cx="3926204" cy="1570990"/>
          </a:xfrm>
          <a:custGeom>
            <a:avLst/>
            <a:gdLst/>
            <a:ahLst/>
            <a:cxnLst/>
            <a:rect l="l" t="t" r="r" b="b"/>
            <a:pathLst>
              <a:path w="3926204" h="1570989">
                <a:moveTo>
                  <a:pt x="3140582" y="0"/>
                </a:moveTo>
                <a:lnTo>
                  <a:pt x="0" y="0"/>
                </a:lnTo>
                <a:lnTo>
                  <a:pt x="785240" y="785241"/>
                </a:lnTo>
                <a:lnTo>
                  <a:pt x="0" y="1570482"/>
                </a:lnTo>
                <a:lnTo>
                  <a:pt x="3140582" y="1570482"/>
                </a:lnTo>
                <a:lnTo>
                  <a:pt x="3925824" y="785241"/>
                </a:lnTo>
                <a:lnTo>
                  <a:pt x="3140582" y="0"/>
                </a:lnTo>
                <a:close/>
              </a:path>
            </a:pathLst>
          </a:custGeom>
          <a:solidFill>
            <a:srgbClr val="FF7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66925" y="731774"/>
            <a:ext cx="2259965" cy="14465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635" algn="ctr">
              <a:lnSpc>
                <a:spcPct val="91600"/>
              </a:lnSpc>
              <a:spcBef>
                <a:spcPts val="3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.pr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had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two  colocations;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Critical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Hub and the  other in a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bunker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AT&amp;T..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82617" y="660653"/>
            <a:ext cx="4032503" cy="1677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14138" y="640080"/>
            <a:ext cx="2680716" cy="1764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0529" y="699516"/>
            <a:ext cx="3926204" cy="1570990"/>
          </a:xfrm>
          <a:custGeom>
            <a:avLst/>
            <a:gdLst/>
            <a:ahLst/>
            <a:cxnLst/>
            <a:rect l="l" t="t" r="r" b="b"/>
            <a:pathLst>
              <a:path w="3926204" h="1570989">
                <a:moveTo>
                  <a:pt x="3140583" y="0"/>
                </a:moveTo>
                <a:lnTo>
                  <a:pt x="0" y="0"/>
                </a:lnTo>
                <a:lnTo>
                  <a:pt x="785241" y="785241"/>
                </a:lnTo>
                <a:lnTo>
                  <a:pt x="0" y="1570482"/>
                </a:lnTo>
                <a:lnTo>
                  <a:pt x="3140583" y="1570482"/>
                </a:lnTo>
                <a:lnTo>
                  <a:pt x="3925824" y="785241"/>
                </a:lnTo>
                <a:lnTo>
                  <a:pt x="3140583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14290" y="731774"/>
            <a:ext cx="2233930" cy="14465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2540" algn="ctr">
              <a:lnSpc>
                <a:spcPct val="91600"/>
              </a:lnSpc>
              <a:spcBef>
                <a:spcPts val="300"/>
              </a:spcBef>
            </a:pP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Having Any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Cast  helped because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it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maintain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DNS  redundant at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global  and local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level.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16011" y="660653"/>
            <a:ext cx="4032503" cy="1677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35745" y="1059205"/>
            <a:ext cx="2304288" cy="926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3923" y="699516"/>
            <a:ext cx="3926204" cy="1570990"/>
          </a:xfrm>
          <a:custGeom>
            <a:avLst/>
            <a:gdLst/>
            <a:ahLst/>
            <a:cxnLst/>
            <a:rect l="l" t="t" r="r" b="b"/>
            <a:pathLst>
              <a:path w="3926204" h="1570989">
                <a:moveTo>
                  <a:pt x="3140582" y="0"/>
                </a:moveTo>
                <a:lnTo>
                  <a:pt x="0" y="0"/>
                </a:lnTo>
                <a:lnTo>
                  <a:pt x="785241" y="785241"/>
                </a:lnTo>
                <a:lnTo>
                  <a:pt x="0" y="1570482"/>
                </a:lnTo>
                <a:lnTo>
                  <a:pt x="3140582" y="1570482"/>
                </a:lnTo>
                <a:lnTo>
                  <a:pt x="3925824" y="785241"/>
                </a:lnTo>
                <a:lnTo>
                  <a:pt x="3140582" y="0"/>
                </a:lnTo>
                <a:close/>
              </a:path>
            </a:pathLst>
          </a:custGeom>
          <a:solidFill>
            <a:srgbClr val="B4C6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836152" y="1150365"/>
            <a:ext cx="1856105" cy="60896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709295" marR="5080" indent="-697230">
              <a:lnSpc>
                <a:spcPts val="2200"/>
              </a:lnSpc>
              <a:spcBef>
                <a:spcPts val="335"/>
              </a:spcBef>
            </a:pP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never lost our  DNS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01533" y="2582417"/>
            <a:ext cx="2368296" cy="2368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64780" y="2645664"/>
            <a:ext cx="2195322" cy="21953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5730" y="2626614"/>
            <a:ext cx="2233930" cy="2233930"/>
          </a:xfrm>
          <a:custGeom>
            <a:avLst/>
            <a:gdLst/>
            <a:ahLst/>
            <a:cxnLst/>
            <a:rect l="l" t="t" r="r" b="b"/>
            <a:pathLst>
              <a:path w="2233929" h="2233929">
                <a:moveTo>
                  <a:pt x="0" y="2233422"/>
                </a:moveTo>
                <a:lnTo>
                  <a:pt x="2233422" y="2233422"/>
                </a:lnTo>
                <a:lnTo>
                  <a:pt x="2233422" y="0"/>
                </a:lnTo>
                <a:lnTo>
                  <a:pt x="0" y="0"/>
                </a:lnTo>
                <a:lnTo>
                  <a:pt x="0" y="223342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22475" y="2755392"/>
            <a:ext cx="5074158" cy="20855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9055" y="0"/>
            <a:ext cx="755294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9310" cy="2306320"/>
          </a:xfrm>
          <a:custGeom>
            <a:avLst/>
            <a:gdLst/>
            <a:ahLst/>
            <a:cxnLst/>
            <a:rect l="l" t="t" r="r" b="b"/>
            <a:pathLst>
              <a:path w="4639310" h="2306320">
                <a:moveTo>
                  <a:pt x="0" y="2305812"/>
                </a:moveTo>
                <a:lnTo>
                  <a:pt x="4639056" y="2305812"/>
                </a:lnTo>
                <a:lnTo>
                  <a:pt x="4639056" y="0"/>
                </a:lnTo>
                <a:lnTo>
                  <a:pt x="0" y="0"/>
                </a:lnTo>
                <a:lnTo>
                  <a:pt x="0" y="230581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5262" y="305562"/>
            <a:ext cx="3748404" cy="160528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635" algn="ctr">
              <a:lnSpc>
                <a:spcPts val="4000"/>
              </a:lnSpc>
              <a:spcBef>
                <a:spcPts val="600"/>
              </a:spcBef>
            </a:pPr>
            <a:r>
              <a:rPr sz="3700" dirty="0">
                <a:solidFill>
                  <a:srgbClr val="000000"/>
                </a:solidFill>
                <a:latin typeface="Times New Roman"/>
                <a:cs typeface="Times New Roman"/>
              </a:rPr>
              <a:t>Loss of Power and  </a:t>
            </a:r>
            <a:r>
              <a:rPr sz="3700" spc="-26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3700" dirty="0">
                <a:solidFill>
                  <a:srgbClr val="000000"/>
                </a:solidFill>
                <a:latin typeface="Times New Roman"/>
                <a:cs typeface="Times New Roman"/>
              </a:rPr>
              <a:t>eleco</a:t>
            </a:r>
            <a:r>
              <a:rPr sz="3700" spc="-15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z="3700" dirty="0">
                <a:solidFill>
                  <a:srgbClr val="000000"/>
                </a:solidFill>
                <a:latin typeface="Times New Roman"/>
                <a:cs typeface="Times New Roman"/>
              </a:rPr>
              <a:t>muni</a:t>
            </a:r>
            <a:r>
              <a:rPr sz="3700" spc="-1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37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3700" spc="-1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3700" dirty="0">
                <a:solidFill>
                  <a:srgbClr val="000000"/>
                </a:solidFill>
                <a:latin typeface="Times New Roman"/>
                <a:cs typeface="Times New Roman"/>
              </a:rPr>
              <a:t>ion  </a:t>
            </a:r>
            <a:r>
              <a:rPr sz="3700" spc="-40" dirty="0">
                <a:solidFill>
                  <a:srgbClr val="000000"/>
                </a:solidFill>
                <a:latin typeface="Times New Roman"/>
                <a:cs typeface="Times New Roman"/>
              </a:rPr>
              <a:t>Towers…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968" y="2754376"/>
            <a:ext cx="3473450" cy="28956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latin typeface="Times New Roman"/>
                <a:cs typeface="Times New Roman"/>
              </a:rPr>
              <a:t>“Hasta el 26 de </a:t>
            </a:r>
            <a:r>
              <a:rPr sz="1800" spc="-5" dirty="0">
                <a:latin typeface="Times New Roman"/>
                <a:cs typeface="Times New Roman"/>
              </a:rPr>
              <a:t>septiembre, </a:t>
            </a:r>
            <a:r>
              <a:rPr sz="1800" dirty="0">
                <a:latin typeface="Times New Roman"/>
                <a:cs typeface="Times New Roman"/>
              </a:rPr>
              <a:t>el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95%  de la </a:t>
            </a:r>
            <a:r>
              <a:rPr sz="1800" spc="-5" dirty="0">
                <a:latin typeface="Times New Roman"/>
                <a:cs typeface="Times New Roman"/>
              </a:rPr>
              <a:t>isla </a:t>
            </a:r>
            <a:r>
              <a:rPr sz="1800" dirty="0">
                <a:latin typeface="Times New Roman"/>
                <a:cs typeface="Times New Roman"/>
              </a:rPr>
              <a:t>no tenía </a:t>
            </a:r>
            <a:r>
              <a:rPr sz="1800" spc="-5" dirty="0">
                <a:latin typeface="Times New Roman"/>
                <a:cs typeface="Times New Roman"/>
              </a:rPr>
              <a:t>electricidad,  </a:t>
            </a:r>
            <a:r>
              <a:rPr sz="1800" dirty="0">
                <a:latin typeface="Times New Roman"/>
                <a:cs typeface="Times New Roman"/>
              </a:rPr>
              <a:t>menos de la </a:t>
            </a:r>
            <a:r>
              <a:rPr sz="1800" spc="-5" dirty="0">
                <a:latin typeface="Times New Roman"/>
                <a:cs typeface="Times New Roman"/>
              </a:rPr>
              <a:t>mitad </a:t>
            </a:r>
            <a:r>
              <a:rPr sz="1800" dirty="0">
                <a:latin typeface="Times New Roman"/>
                <a:cs typeface="Times New Roman"/>
              </a:rPr>
              <a:t>de la </a:t>
            </a:r>
            <a:r>
              <a:rPr sz="1800" spc="-5" dirty="0">
                <a:latin typeface="Times New Roman"/>
                <a:cs typeface="Times New Roman"/>
              </a:rPr>
              <a:t>población  tenía </a:t>
            </a:r>
            <a:r>
              <a:rPr sz="1800" dirty="0">
                <a:latin typeface="Times New Roman"/>
                <a:cs typeface="Times New Roman"/>
              </a:rPr>
              <a:t>agua </a:t>
            </a:r>
            <a:r>
              <a:rPr sz="1800" spc="-5" dirty="0">
                <a:latin typeface="Times New Roman"/>
                <a:cs typeface="Times New Roman"/>
              </a:rPr>
              <a:t>corriente </a:t>
            </a:r>
            <a:r>
              <a:rPr sz="1800" dirty="0">
                <a:latin typeface="Times New Roman"/>
                <a:cs typeface="Times New Roman"/>
              </a:rPr>
              <a:t>y el 95% de la  </a:t>
            </a:r>
            <a:r>
              <a:rPr sz="1800" spc="-5" dirty="0">
                <a:latin typeface="Times New Roman"/>
                <a:cs typeface="Times New Roman"/>
              </a:rPr>
              <a:t>isla </a:t>
            </a:r>
            <a:r>
              <a:rPr sz="1800" dirty="0">
                <a:latin typeface="Times New Roman"/>
                <a:cs typeface="Times New Roman"/>
              </a:rPr>
              <a:t>no tenía servicio de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telefonía</a:t>
            </a:r>
            <a:endParaRPr sz="1800">
              <a:latin typeface="Times New Roman"/>
              <a:cs typeface="Times New Roman"/>
            </a:endParaRPr>
          </a:p>
          <a:p>
            <a:pPr marL="241300">
              <a:lnSpc>
                <a:spcPts val="1945"/>
              </a:lnSpc>
            </a:pPr>
            <a:r>
              <a:rPr sz="1800" spc="-5" dirty="0">
                <a:latin typeface="Times New Roman"/>
                <a:cs typeface="Times New Roman"/>
              </a:rPr>
              <a:t>celular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internet.”</a:t>
            </a:r>
            <a:endParaRPr sz="1800">
              <a:latin typeface="Times New Roman"/>
              <a:cs typeface="Times New Roman"/>
            </a:endParaRPr>
          </a:p>
          <a:p>
            <a:pPr marL="241300" marR="50165" indent="-228600">
              <a:lnSpc>
                <a:spcPts val="1939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Times New Roman"/>
                <a:cs typeface="Times New Roman"/>
              </a:rPr>
              <a:t>Comparación </a:t>
            </a:r>
            <a:r>
              <a:rPr sz="1800" dirty="0">
                <a:latin typeface="Times New Roman"/>
                <a:cs typeface="Times New Roman"/>
              </a:rPr>
              <a:t>del </a:t>
            </a:r>
            <a:r>
              <a:rPr sz="1800" spc="-5" dirty="0">
                <a:latin typeface="Times New Roman"/>
                <a:cs typeface="Times New Roman"/>
              </a:rPr>
              <a:t>sistema eléctrico  </a:t>
            </a:r>
            <a:r>
              <a:rPr sz="1800" dirty="0">
                <a:latin typeface="Times New Roman"/>
                <a:cs typeface="Times New Roman"/>
              </a:rPr>
              <a:t>de Puerto Rico </a:t>
            </a:r>
            <a:r>
              <a:rPr sz="1800" spc="-5" dirty="0">
                <a:latin typeface="Times New Roman"/>
                <a:cs typeface="Times New Roman"/>
              </a:rPr>
              <a:t>antes </a:t>
            </a:r>
            <a:r>
              <a:rPr sz="1800" dirty="0">
                <a:latin typeface="Times New Roman"/>
                <a:cs typeface="Times New Roman"/>
              </a:rPr>
              <a:t>y </a:t>
            </a:r>
            <a:r>
              <a:rPr sz="1800" spc="-5" dirty="0">
                <a:latin typeface="Times New Roman"/>
                <a:cs typeface="Times New Roman"/>
              </a:rPr>
              <a:t>después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  Huracán María - </a:t>
            </a:r>
            <a:r>
              <a:rPr sz="1800" spc="-5" dirty="0">
                <a:latin typeface="Times New Roman"/>
                <a:cs typeface="Times New Roman"/>
              </a:rPr>
              <a:t>Imágenes  tomadas </a:t>
            </a:r>
            <a:r>
              <a:rPr sz="1800" dirty="0">
                <a:latin typeface="Times New Roman"/>
                <a:cs typeface="Times New Roman"/>
              </a:rPr>
              <a:t>por la </a:t>
            </a:r>
            <a:r>
              <a:rPr sz="1800" spc="-5" dirty="0">
                <a:latin typeface="Times New Roman"/>
                <a:cs typeface="Times New Roman"/>
              </a:rPr>
              <a:t>NASA </a:t>
            </a:r>
            <a:r>
              <a:rPr sz="1800" dirty="0">
                <a:latin typeface="Times New Roman"/>
                <a:cs typeface="Times New Roman"/>
              </a:rPr>
              <a:t>desde el  espacio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7255" y="5537453"/>
            <a:ext cx="2849245" cy="76200"/>
          </a:xfrm>
          <a:custGeom>
            <a:avLst/>
            <a:gdLst/>
            <a:ahLst/>
            <a:cxnLst/>
            <a:rect l="l" t="t" r="r" b="b"/>
            <a:pathLst>
              <a:path w="2849245" h="76200">
                <a:moveTo>
                  <a:pt x="2772918" y="0"/>
                </a:moveTo>
                <a:lnTo>
                  <a:pt x="2772918" y="76200"/>
                </a:lnTo>
                <a:lnTo>
                  <a:pt x="2836418" y="44450"/>
                </a:lnTo>
                <a:lnTo>
                  <a:pt x="2785618" y="44450"/>
                </a:lnTo>
                <a:lnTo>
                  <a:pt x="2785618" y="31750"/>
                </a:lnTo>
                <a:lnTo>
                  <a:pt x="2836418" y="31750"/>
                </a:lnTo>
                <a:lnTo>
                  <a:pt x="2772918" y="0"/>
                </a:lnTo>
                <a:close/>
              </a:path>
              <a:path w="2849245" h="76200">
                <a:moveTo>
                  <a:pt x="2772918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772918" y="44450"/>
                </a:lnTo>
                <a:lnTo>
                  <a:pt x="2772918" y="31750"/>
                </a:lnTo>
                <a:close/>
              </a:path>
              <a:path w="2849245" h="76200">
                <a:moveTo>
                  <a:pt x="2836418" y="31750"/>
                </a:moveTo>
                <a:lnTo>
                  <a:pt x="2785618" y="31750"/>
                </a:lnTo>
                <a:lnTo>
                  <a:pt x="2785618" y="44450"/>
                </a:lnTo>
                <a:lnTo>
                  <a:pt x="2836418" y="44450"/>
                </a:lnTo>
                <a:lnTo>
                  <a:pt x="2849118" y="38100"/>
                </a:lnTo>
                <a:lnTo>
                  <a:pt x="2836418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26995">
              <a:lnSpc>
                <a:spcPct val="100000"/>
              </a:lnSpc>
              <a:spcBef>
                <a:spcPts val="90"/>
              </a:spcBef>
            </a:pPr>
            <a:r>
              <a:rPr spc="-919" dirty="0"/>
              <a:t>-----</a:t>
            </a:r>
            <a:r>
              <a:rPr sz="10050" spc="-1380" baseline="12023" dirty="0"/>
              <a:t>-</a:t>
            </a:r>
            <a:endParaRPr sz="10050" baseline="12023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45" y="13677"/>
            <a:ext cx="11998579" cy="684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1856" y="208025"/>
            <a:ext cx="11448288" cy="6441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448</Words>
  <Application>Microsoft Office PowerPoint</Application>
  <PresentationFormat>Widescreen</PresentationFormat>
  <Paragraphs>47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Are you Prepared?</vt:lpstr>
      <vt:lpstr>PowerPoint Presentation</vt:lpstr>
      <vt:lpstr>Climate Change</vt:lpstr>
      <vt:lpstr>PowerPoint Presentation</vt:lpstr>
      <vt:lpstr>PowerPoint Presentation</vt:lpstr>
      <vt:lpstr>PowerPoint Presentation</vt:lpstr>
      <vt:lpstr>Loss of Power and  Telecommunication  Towers…</vt:lpstr>
      <vt:lpstr>------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from the  Earthquake &amp; Tsunami (Japan  2011)</vt:lpstr>
      <vt:lpstr> Process of Renewal</vt:lpstr>
      <vt:lpstr>Protecting Customers Cyber Real Estate</vt:lpstr>
      <vt:lpstr>NEXT STEPS…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Rodriguez</dc:creator>
  <cp:lastModifiedBy>Pablo Rodriguez</cp:lastModifiedBy>
  <cp:revision>8</cp:revision>
  <dcterms:created xsi:type="dcterms:W3CDTF">2018-03-08T20:04:06Z</dcterms:created>
  <dcterms:modified xsi:type="dcterms:W3CDTF">2018-03-10T12:32:26Z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2018-03-08T00:00:00Z</vt:filetime>
  </property>
</Properties>
</file>